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79" r:id="rId3"/>
    <p:sldId id="276" r:id="rId4"/>
    <p:sldId id="277" r:id="rId5"/>
    <p:sldId id="278" r:id="rId6"/>
    <p:sldId id="269" r:id="rId7"/>
    <p:sldId id="257" r:id="rId8"/>
    <p:sldId id="280" r:id="rId9"/>
    <p:sldId id="281" r:id="rId10"/>
    <p:sldId id="258" r:id="rId11"/>
    <p:sldId id="259" r:id="rId12"/>
    <p:sldId id="260" r:id="rId13"/>
    <p:sldId id="261" r:id="rId14"/>
    <p:sldId id="262" r:id="rId15"/>
    <p:sldId id="263" r:id="rId16"/>
    <p:sldId id="264" r:id="rId17"/>
    <p:sldId id="265" r:id="rId18"/>
    <p:sldId id="266" r:id="rId19"/>
    <p:sldId id="267" r:id="rId20"/>
    <p:sldId id="268" r:id="rId21"/>
    <p:sldId id="270" r:id="rId22"/>
    <p:sldId id="271" r:id="rId23"/>
    <p:sldId id="272" r:id="rId24"/>
    <p:sldId id="273" r:id="rId25"/>
    <p:sldId id="274" r:id="rId26"/>
    <p:sldId id="27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86" d="100"/>
          <a:sy n="86" d="100"/>
        </p:scale>
        <p:origin x="48" y="3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1/27/2022</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042735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1/27/2022</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01932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1/27/2022</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98645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1/27/2022</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134648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1/27/2022</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251209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1/27/2022</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363555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1/27/2022</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678275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1/27/2022</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54409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1/27/2022</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673180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1/27/2022</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652202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1/27/2022</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697066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1/27/2022</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6470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672">
          <p15:clr>
            <a:srgbClr val="F26B43"/>
          </p15:clr>
        </p15:guide>
        <p15:guide id="4" orient="horz" pos="912">
          <p15:clr>
            <a:srgbClr val="F26B43"/>
          </p15:clr>
        </p15:guide>
        <p15:guide id="5" pos="7176">
          <p15:clr>
            <a:srgbClr val="F26B43"/>
          </p15:clr>
        </p15:guide>
        <p15:guide id="6" pos="504">
          <p15:clr>
            <a:srgbClr val="F26B43"/>
          </p15:clr>
        </p15:guide>
        <p15:guide id="7" orient="horz" pos="3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3" Type="http://schemas.openxmlformats.org/officeDocument/2006/relationships/hyperlink" Target="http://fightingtradition.com/bruce-yamashita/" TargetMode="External" /><Relationship Id="rId2" Type="http://schemas.openxmlformats.org/officeDocument/2006/relationships/hyperlink" Target="https://www.youtube.com/watch?v=5Z0XOYeuN40" TargetMode="External" /><Relationship Id="rId1" Type="http://schemas.openxmlformats.org/officeDocument/2006/relationships/slideLayout" Target="../slideLayouts/slideLayout2.xml" /><Relationship Id="rId5" Type="http://schemas.openxmlformats.org/officeDocument/2006/relationships/hyperlink" Target="https://www.pressreader.com/usa/usa-today-us-edition/20150807/281530814743004" TargetMode="External" /><Relationship Id="rId4" Type="http://schemas.openxmlformats.org/officeDocument/2006/relationships/hyperlink" Target="https://www.usatoday.com/in-depth/news/politics/2020/09/01/military-diversity-army-shows-few-black-officers-top-leadership/3377371001/" TargetMode="Externa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A4F5E-83DC-465B-93F8-CEDAAD242D88}"/>
              </a:ext>
            </a:extLst>
          </p:cNvPr>
          <p:cNvSpPr>
            <a:spLocks noGrp="1"/>
          </p:cNvSpPr>
          <p:nvPr>
            <p:ph type="ctrTitle"/>
          </p:nvPr>
        </p:nvSpPr>
        <p:spPr/>
        <p:txBody>
          <a:bodyPr/>
          <a:lstStyle/>
          <a:p>
            <a:r>
              <a:rPr lang="en-US" dirty="0">
                <a:ea typeface="+mj-lt"/>
                <a:cs typeface="+mj-lt"/>
              </a:rPr>
              <a:t>NATIONAL GUARD DISCRIMINATION COMPLAINT PROCESS</a:t>
            </a:r>
            <a:endParaRPr lang="en-US" dirty="0"/>
          </a:p>
        </p:txBody>
      </p:sp>
      <p:sp>
        <p:nvSpPr>
          <p:cNvPr id="3" name="Subtitle 2">
            <a:extLst>
              <a:ext uri="{FF2B5EF4-FFF2-40B4-BE49-F238E27FC236}">
                <a16:creationId xmlns:a16="http://schemas.microsoft.com/office/drawing/2014/main" id="{C08F8288-02E0-42AF-8133-952356D23AE1}"/>
              </a:ext>
            </a:extLst>
          </p:cNvPr>
          <p:cNvSpPr>
            <a:spLocks noGrp="1"/>
          </p:cNvSpPr>
          <p:nvPr>
            <p:ph type="subTitle" idx="1"/>
          </p:nvPr>
        </p:nvSpPr>
        <p:spPr/>
        <p:txBody>
          <a:bodyPr/>
          <a:lstStyle/>
          <a:p>
            <a:r>
              <a:rPr lang="en-US" dirty="0"/>
              <a:t>Lessons Learned</a:t>
            </a:r>
          </a:p>
        </p:txBody>
      </p:sp>
    </p:spTree>
    <p:extLst>
      <p:ext uri="{BB962C8B-B14F-4D97-AF65-F5344CB8AC3E}">
        <p14:creationId xmlns:p14="http://schemas.microsoft.com/office/powerpoint/2010/main" val="372386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FF75B-D46F-4871-8E67-CD01247FA58C}"/>
              </a:ext>
            </a:extLst>
          </p:cNvPr>
          <p:cNvSpPr>
            <a:spLocks noGrp="1"/>
          </p:cNvSpPr>
          <p:nvPr>
            <p:ph type="title"/>
          </p:nvPr>
        </p:nvSpPr>
        <p:spPr/>
        <p:txBody>
          <a:bodyPr/>
          <a:lstStyle/>
          <a:p>
            <a:r>
              <a:rPr lang="en-US" dirty="0"/>
              <a:t>What will likely happen</a:t>
            </a:r>
          </a:p>
        </p:txBody>
      </p:sp>
      <p:sp>
        <p:nvSpPr>
          <p:cNvPr id="3" name="Content Placeholder 2">
            <a:extLst>
              <a:ext uri="{FF2B5EF4-FFF2-40B4-BE49-F238E27FC236}">
                <a16:creationId xmlns:a16="http://schemas.microsoft.com/office/drawing/2014/main" id="{B7B2203F-F6F2-45F9-97B4-4FADD85D7605}"/>
              </a:ext>
            </a:extLst>
          </p:cNvPr>
          <p:cNvSpPr>
            <a:spLocks noGrp="1"/>
          </p:cNvSpPr>
          <p:nvPr>
            <p:ph idx="1"/>
          </p:nvPr>
        </p:nvSpPr>
        <p:spPr/>
        <p:txBody>
          <a:bodyPr vert="horz" lIns="91440" tIns="45720" rIns="91440" bIns="45720" rtlCol="0" anchor="t">
            <a:normAutofit/>
          </a:bodyPr>
          <a:lstStyle/>
          <a:p>
            <a:pPr marL="0" indent="0">
              <a:lnSpc>
                <a:spcPct val="107000"/>
              </a:lnSpc>
              <a:spcBef>
                <a:spcPts val="0"/>
              </a:spcBef>
              <a:spcAft>
                <a:spcPts val="800"/>
              </a:spcAft>
              <a:buNone/>
            </a:pPr>
            <a:r>
              <a:rPr lang="en-US" sz="1800" dirty="0">
                <a:effectLst/>
                <a:latin typeface="Calibri"/>
                <a:ea typeface="Times New Roman" panose="02020603050405020304" pitchFamily="18" charset="0"/>
                <a:cs typeface="Times New Roman"/>
              </a:rPr>
              <a:t>The Agency should conduct an AR 15-6 investigation in the allegations. The State will likely find </a:t>
            </a:r>
            <a:r>
              <a:rPr lang="en-US" sz="1800" dirty="0">
                <a:latin typeface="Calibri"/>
                <a:ea typeface="Times New Roman" panose="02020603050405020304" pitchFamily="18" charset="0"/>
                <a:cs typeface="Times New Roman"/>
              </a:rPr>
              <a:t>a given complainant's</a:t>
            </a:r>
            <a:r>
              <a:rPr lang="en-US" sz="1800" dirty="0">
                <a:effectLst/>
                <a:latin typeface="Calibri"/>
                <a:ea typeface="Times New Roman" panose="02020603050405020304" pitchFamily="18" charset="0"/>
                <a:cs typeface="Times New Roman"/>
              </a:rPr>
              <a:t> allegations were unsubstantiated. </a:t>
            </a:r>
            <a:r>
              <a:rPr lang="en-US" sz="1800" dirty="0">
                <a:latin typeface="Calibri"/>
                <a:ea typeface="Times New Roman" panose="02020603050405020304" pitchFamily="18" charset="0"/>
                <a:cs typeface="Times New Roman"/>
              </a:rPr>
              <a:t>Then</a:t>
            </a:r>
            <a:r>
              <a:rPr lang="en-US" sz="1800" dirty="0">
                <a:effectLst/>
                <a:latin typeface="Calibri"/>
                <a:ea typeface="Times New Roman" panose="02020603050405020304" pitchFamily="18" charset="0"/>
                <a:cs typeface="Times New Roman"/>
              </a:rPr>
              <a:t> </a:t>
            </a:r>
            <a:r>
              <a:rPr lang="en-US" sz="1800" dirty="0">
                <a:latin typeface="Calibri"/>
                <a:ea typeface="Times New Roman" panose="02020603050405020304" pitchFamily="18" charset="0"/>
                <a:cs typeface="Times New Roman"/>
              </a:rPr>
              <a:t>the </a:t>
            </a:r>
            <a:r>
              <a:rPr lang="en-US" sz="1800" dirty="0">
                <a:effectLst/>
                <a:latin typeface="Calibri"/>
                <a:ea typeface="Times New Roman" panose="02020603050405020304" pitchFamily="18" charset="0"/>
                <a:cs typeface="Times New Roman"/>
              </a:rPr>
              <a:t>Agency then will likely mishandled the matter and otherwise </a:t>
            </a:r>
            <a:r>
              <a:rPr lang="en-US" sz="1800" dirty="0">
                <a:latin typeface="Calibri"/>
                <a:ea typeface="Times New Roman" panose="02020603050405020304" pitchFamily="18" charset="0"/>
                <a:cs typeface="Times New Roman"/>
              </a:rPr>
              <a:t>fail</a:t>
            </a:r>
            <a:r>
              <a:rPr lang="en-US" sz="1800" dirty="0">
                <a:effectLst/>
                <a:latin typeface="Calibri"/>
                <a:ea typeface="Times New Roman" panose="02020603050405020304" pitchFamily="18" charset="0"/>
                <a:cs typeface="Times New Roman"/>
              </a:rPr>
              <a:t> to process the MEO complaint following its investigation</a:t>
            </a:r>
          </a:p>
          <a:p>
            <a:pPr marL="342900" indent="-342900">
              <a:lnSpc>
                <a:spcPct val="107000"/>
              </a:lnSpc>
              <a:spcBef>
                <a:spcPts val="0"/>
              </a:spcBef>
              <a:spcAft>
                <a:spcPts val="800"/>
              </a:spcAft>
              <a:buFont typeface="Symbol" panose="05050102010706020507" pitchFamily="18" charset="2"/>
              <a:buChar char=""/>
            </a:pPr>
            <a:r>
              <a:rPr lang="en-US" sz="1800" dirty="0">
                <a:latin typeface="Calibri"/>
                <a:ea typeface="Times New Roman" panose="02020603050405020304" pitchFamily="18" charset="0"/>
                <a:cs typeface="Times New Roman"/>
              </a:rPr>
              <a:t>In this case, file</a:t>
            </a:r>
            <a:r>
              <a:rPr lang="en-US" sz="1800" dirty="0">
                <a:effectLst/>
                <a:latin typeface="Calibri"/>
                <a:ea typeface="Times New Roman" panose="02020603050405020304" pitchFamily="18" charset="0"/>
                <a:cs typeface="Times New Roman"/>
              </a:rPr>
              <a:t> an Inspector General (IG) complaint, alleging that the State Equal Opportunity (EO) office mishandled his complaint. When the State IG concludes that the State had unreasonably delayed the MEO </a:t>
            </a:r>
            <a:r>
              <a:rPr lang="en-US" sz="1800" dirty="0">
                <a:latin typeface="Calibri"/>
                <a:ea typeface="Times New Roman" panose="02020603050405020304" pitchFamily="18" charset="0"/>
                <a:cs typeface="Times New Roman"/>
              </a:rPr>
              <a:t>complaint, the</a:t>
            </a:r>
            <a:r>
              <a:rPr lang="en-US" sz="1800" dirty="0">
                <a:effectLst/>
                <a:latin typeface="Calibri"/>
                <a:ea typeface="Times New Roman" panose="02020603050405020304" pitchFamily="18" charset="0"/>
                <a:cs typeface="Times New Roman"/>
              </a:rPr>
              <a:t> matter should then be forwarded to NGB EI for processing.</a:t>
            </a:r>
          </a:p>
          <a:p>
            <a:endParaRPr lang="en-US" dirty="0">
              <a:latin typeface="Calisto MT"/>
              <a:cs typeface="Times New Roman"/>
            </a:endParaRPr>
          </a:p>
        </p:txBody>
      </p:sp>
    </p:spTree>
    <p:extLst>
      <p:ext uri="{BB962C8B-B14F-4D97-AF65-F5344CB8AC3E}">
        <p14:creationId xmlns:p14="http://schemas.microsoft.com/office/powerpoint/2010/main" val="3846662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97425-B824-4536-8280-816F174572CD}"/>
              </a:ext>
            </a:extLst>
          </p:cNvPr>
          <p:cNvSpPr>
            <a:spLocks noGrp="1"/>
          </p:cNvSpPr>
          <p:nvPr>
            <p:ph type="title"/>
          </p:nvPr>
        </p:nvSpPr>
        <p:spPr/>
        <p:txBody>
          <a:bodyPr/>
          <a:lstStyle/>
          <a:p>
            <a:r>
              <a:rPr lang="en-US" dirty="0"/>
              <a:t>Additional failures and injustices to be Anticipated</a:t>
            </a:r>
          </a:p>
        </p:txBody>
      </p:sp>
      <p:sp>
        <p:nvSpPr>
          <p:cNvPr id="3" name="Content Placeholder 2">
            <a:extLst>
              <a:ext uri="{FF2B5EF4-FFF2-40B4-BE49-F238E27FC236}">
                <a16:creationId xmlns:a16="http://schemas.microsoft.com/office/drawing/2014/main" id="{2F37CCC1-1B99-4E77-925A-D5513D892E3B}"/>
              </a:ext>
            </a:extLst>
          </p:cNvPr>
          <p:cNvSpPr>
            <a:spLocks noGrp="1"/>
          </p:cNvSpPr>
          <p:nvPr>
            <p:ph idx="1"/>
          </p:nvPr>
        </p:nvSpPr>
        <p:spPr/>
        <p:txBody>
          <a:bodyPr vert="horz" lIns="91440" tIns="45720" rIns="91440" bIns="45720" rtlCol="0" anchor="t">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Routine Failures</a:t>
            </a:r>
          </a:p>
          <a:p>
            <a:pPr marL="342900" indent="-342900">
              <a:lnSpc>
                <a:spcPct val="107000"/>
              </a:lnSpc>
              <a:spcBef>
                <a:spcPts val="0"/>
              </a:spcBef>
              <a:buFont typeface="+mj-lt"/>
              <a:buAutoNum type="arabicPeriod"/>
            </a:pPr>
            <a:r>
              <a:rPr lang="en-US" sz="1800" dirty="0">
                <a:effectLst/>
                <a:latin typeface="Calibri"/>
                <a:ea typeface="Times New Roman" panose="02020603050405020304" pitchFamily="18" charset="0"/>
                <a:cs typeface="Times New Roman"/>
              </a:rPr>
              <a:t>Aside from the unreasonable delay, failure to issue </a:t>
            </a:r>
            <a:r>
              <a:rPr lang="en-US" sz="1800" dirty="0">
                <a:latin typeface="Calibri"/>
                <a:ea typeface="Times New Roman" panose="02020603050405020304" pitchFamily="18" charset="0"/>
                <a:cs typeface="Times New Roman"/>
              </a:rPr>
              <a:t>an</a:t>
            </a:r>
            <a:r>
              <a:rPr lang="en-US" sz="1800" dirty="0">
                <a:effectLst/>
                <a:latin typeface="Calibri"/>
                <a:ea typeface="Times New Roman" panose="02020603050405020304" pitchFamily="18" charset="0"/>
                <a:cs typeface="Times New Roman"/>
              </a:rPr>
              <a:t> </a:t>
            </a:r>
            <a:r>
              <a:rPr lang="en-US" sz="1800" dirty="0">
                <a:latin typeface="Calibri"/>
                <a:ea typeface="Times New Roman" panose="02020603050405020304" pitchFamily="18" charset="0"/>
                <a:cs typeface="Times New Roman"/>
              </a:rPr>
              <a:t>unredacted </a:t>
            </a:r>
            <a:r>
              <a:rPr lang="en-US" sz="1800" dirty="0">
                <a:effectLst/>
                <a:latin typeface="Calibri"/>
                <a:ea typeface="Times New Roman" panose="02020603050405020304" pitchFamily="18" charset="0"/>
                <a:cs typeface="Times New Roman"/>
              </a:rPr>
              <a:t>Notice of Proposed Resolutions is a usual flaw</a:t>
            </a: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failure to investigate all the allegations of discrimination (e.g., harassment), </a:t>
            </a: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failure to interview all the Complainant's witnesses,</a:t>
            </a: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failure to interview the Complainant </a:t>
            </a: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failure to consider any statistical evidence of both MEO complaints filed in prior OCS classes and graduation statistics, especially where minorities are under represented</a:t>
            </a:r>
          </a:p>
          <a:p>
            <a:pPr marL="342900" marR="0" lvl="0" indent="-342900">
              <a:lnSpc>
                <a:spcPct val="107000"/>
              </a:lnSpc>
              <a:spcBef>
                <a:spcPts val="0"/>
              </a:spcBef>
              <a:spcAft>
                <a:spcPts val="800"/>
              </a:spcAft>
              <a:buFont typeface="+mj-lt"/>
              <a:buAutoNum type="arabicPeriod"/>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failed to fully consider the allegations made by neighboring state </a:t>
            </a:r>
          </a:p>
          <a:p>
            <a:pPr marL="0" indent="0">
              <a:buNone/>
            </a:pPr>
            <a:endParaRPr lang="en-US" dirty="0"/>
          </a:p>
        </p:txBody>
      </p:sp>
    </p:spTree>
    <p:extLst>
      <p:ext uri="{BB962C8B-B14F-4D97-AF65-F5344CB8AC3E}">
        <p14:creationId xmlns:p14="http://schemas.microsoft.com/office/powerpoint/2010/main" val="1740304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45CA6-2E25-408E-8F72-9430A87F26D3}"/>
              </a:ext>
            </a:extLst>
          </p:cNvPr>
          <p:cNvSpPr>
            <a:spLocks noGrp="1"/>
          </p:cNvSpPr>
          <p:nvPr>
            <p:ph type="title"/>
          </p:nvPr>
        </p:nvSpPr>
        <p:spPr/>
        <p:txBody>
          <a:bodyPr/>
          <a:lstStyle/>
          <a:p>
            <a:r>
              <a:rPr lang="en-US" dirty="0" err="1"/>
              <a:t>Ngb</a:t>
            </a:r>
            <a:r>
              <a:rPr lang="en-US" dirty="0"/>
              <a:t> will give  the state another chance via a remand, then will issue an </a:t>
            </a:r>
            <a:r>
              <a:rPr lang="en-US" dirty="0" err="1"/>
              <a:t>npr</a:t>
            </a:r>
          </a:p>
        </p:txBody>
      </p:sp>
      <p:sp>
        <p:nvSpPr>
          <p:cNvPr id="3" name="Content Placeholder 2">
            <a:extLst>
              <a:ext uri="{FF2B5EF4-FFF2-40B4-BE49-F238E27FC236}">
                <a16:creationId xmlns:a16="http://schemas.microsoft.com/office/drawing/2014/main" id="{519BCD42-2EFB-43C5-8ED8-40AAAE200934}"/>
              </a:ext>
            </a:extLst>
          </p:cNvPr>
          <p:cNvSpPr>
            <a:spLocks noGrp="1"/>
          </p:cNvSpPr>
          <p:nvPr>
            <p:ph idx="1"/>
          </p:nvPr>
        </p:nvSpPr>
        <p:spPr/>
        <p:txBody>
          <a:bodyPr/>
          <a:lstStyle/>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Anything you disagree with in the NPR should trigger a request for a hearing on that issue in accordance with CNGBM 9601.01, Enclosure C</a:t>
            </a:r>
          </a:p>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NGB Remands to the State come with a request to remedy these errors and omissions in investigations. The State will be encouraged to expedite the new investigation. An investigation should not be remanded more than once, after two failed investigations adverse inferences should begin to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acrue</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t>
            </a:r>
          </a:p>
          <a:p>
            <a:pPr marL="0" indent="0">
              <a:buNone/>
            </a:pPr>
            <a:endParaRPr lang="en-US" dirty="0"/>
          </a:p>
        </p:txBody>
      </p:sp>
    </p:spTree>
    <p:extLst>
      <p:ext uri="{BB962C8B-B14F-4D97-AF65-F5344CB8AC3E}">
        <p14:creationId xmlns:p14="http://schemas.microsoft.com/office/powerpoint/2010/main" val="935582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D5572-C528-4858-B96F-5FAB3D90258C}"/>
              </a:ext>
            </a:extLst>
          </p:cNvPr>
          <p:cNvSpPr>
            <a:spLocks noGrp="1"/>
          </p:cNvSpPr>
          <p:nvPr>
            <p:ph type="title"/>
          </p:nvPr>
        </p:nvSpPr>
        <p:spPr/>
        <p:txBody>
          <a:bodyPr/>
          <a:lstStyle/>
          <a:p>
            <a:r>
              <a:rPr lang="en-US" sz="4000" dirty="0">
                <a:effectLst/>
                <a:latin typeface="Calibri" panose="020F0502020204030204" pitchFamily="34" charset="0"/>
                <a:ea typeface="Times New Roman" panose="02020603050405020304" pitchFamily="18" charset="0"/>
                <a:cs typeface="Times New Roman" panose="02020603050405020304" pitchFamily="18" charset="0"/>
              </a:rPr>
              <a:t>Legal Framework</a:t>
            </a:r>
            <a:br>
              <a:rPr lang="en-US" sz="4000" dirty="0">
                <a:effectLst/>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972F5DE-B83C-4EA6-9350-80B252A00B44}"/>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There are two traditional approaches to analyzing employment discrimination claims, historically referred to as the “pre-text’ and “mixed motive” frameworks. Worden v.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Suntrust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Banks, Inc., 549 F.3d 334 (4th Cir. 2008). </a:t>
            </a:r>
          </a:p>
          <a:p>
            <a:pPr marL="0" marR="0" indent="0">
              <a:lnSpc>
                <a:spcPct val="107000"/>
              </a:lnSpc>
              <a:spcBef>
                <a:spcPts val="0"/>
              </a:spcBef>
              <a:spcAft>
                <a:spcPts val="800"/>
              </a:spcAft>
              <a:buNone/>
            </a:pPr>
            <a:endParaRPr lang="en-US" dirty="0"/>
          </a:p>
        </p:txBody>
      </p:sp>
    </p:spTree>
    <p:extLst>
      <p:ext uri="{BB962C8B-B14F-4D97-AF65-F5344CB8AC3E}">
        <p14:creationId xmlns:p14="http://schemas.microsoft.com/office/powerpoint/2010/main" val="3235399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F3599-A4CD-4964-B0DB-C250783B2BEE}"/>
              </a:ext>
            </a:extLst>
          </p:cNvPr>
          <p:cNvSpPr>
            <a:spLocks noGrp="1"/>
          </p:cNvSpPr>
          <p:nvPr>
            <p:ph type="title"/>
          </p:nvPr>
        </p:nvSpPr>
        <p:spPr/>
        <p:txBody>
          <a:bodyPr/>
          <a:lstStyle/>
          <a:p>
            <a:r>
              <a:rPr lang="en-US" dirty="0"/>
              <a:t>Pre-Text</a:t>
            </a:r>
          </a:p>
        </p:txBody>
      </p:sp>
      <p:sp>
        <p:nvSpPr>
          <p:cNvPr id="3" name="Content Placeholder 2">
            <a:extLst>
              <a:ext uri="{FF2B5EF4-FFF2-40B4-BE49-F238E27FC236}">
                <a16:creationId xmlns:a16="http://schemas.microsoft.com/office/drawing/2014/main" id="{5B366D44-9EE0-45E5-8A38-C9BCB4E873C9}"/>
              </a:ext>
            </a:extLst>
          </p:cNvPr>
          <p:cNvSpPr>
            <a:spLocks noGrp="1"/>
          </p:cNvSpPr>
          <p:nvPr>
            <p:ph idx="1"/>
          </p:nvPr>
        </p:nvSpPr>
        <p:spPr/>
        <p:txBody>
          <a:bodyPr>
            <a:normAutofit lnSpcReduction="10000"/>
          </a:bodyPr>
          <a:lstStyle/>
          <a:p>
            <a:pPr marL="0" indent="0">
              <a:buNone/>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Using the “pre-text” model involving a charge of employment discrimination, it is the burden of the Complainant initially to establish that there is some substance to his allegation of discrimination. To meet that burden, the Complainant must establish a prima facie case of discrimination. McDonnell Douglas Corp. v. Green, 411 U.S. 792 (1973); </a:t>
            </a:r>
            <a:r>
              <a:rPr lang="en-US" sz="2000" dirty="0" err="1">
                <a:effectLst/>
                <a:latin typeface="Calibri" panose="020F0502020204030204" pitchFamily="34" charset="0"/>
                <a:ea typeface="Times New Roman" panose="02020603050405020304" pitchFamily="18" charset="0"/>
                <a:cs typeface="Times New Roman" panose="02020603050405020304" pitchFamily="18" charset="0"/>
              </a:rPr>
              <a:t>Furnco</a:t>
            </a: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 Construction Corp. v. Water, 438 U.S. 567 (1978). The Agency must then articulate some legitimate, nondiscriminatory reason for its actions. If the Agency meets its burden, the Complainant then must demonstrate, by a preponderance of evidence that the reasons articulated are, in actuality, a pretext for discrimination. Texas Dept. of Community Affairs v. Burdine, 450 U.S. 248 (1981). At all times, the burden of persuasion remains with the Complainant to prove that unlawful discriminatory animus motivated the agency’s actions. St. Mary’s Honor Center Hicks, 509 U.S. 502 (1993). </a:t>
            </a:r>
          </a:p>
          <a:p>
            <a:endParaRPr lang="en-US" dirty="0"/>
          </a:p>
        </p:txBody>
      </p:sp>
    </p:spTree>
    <p:extLst>
      <p:ext uri="{BB962C8B-B14F-4D97-AF65-F5344CB8AC3E}">
        <p14:creationId xmlns:p14="http://schemas.microsoft.com/office/powerpoint/2010/main" val="3643434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36AE-B912-4E30-A028-0DF943D964D6}"/>
              </a:ext>
            </a:extLst>
          </p:cNvPr>
          <p:cNvSpPr>
            <a:spLocks noGrp="1"/>
          </p:cNvSpPr>
          <p:nvPr>
            <p:ph type="title"/>
          </p:nvPr>
        </p:nvSpPr>
        <p:spPr/>
        <p:txBody>
          <a:bodyPr/>
          <a:lstStyle/>
          <a:p>
            <a:r>
              <a:rPr lang="en-US" dirty="0"/>
              <a:t>Mixed-motive</a:t>
            </a:r>
          </a:p>
        </p:txBody>
      </p:sp>
      <p:sp>
        <p:nvSpPr>
          <p:cNvPr id="3" name="Content Placeholder 2">
            <a:extLst>
              <a:ext uri="{FF2B5EF4-FFF2-40B4-BE49-F238E27FC236}">
                <a16:creationId xmlns:a16="http://schemas.microsoft.com/office/drawing/2014/main" id="{F243A7BA-9FBA-4268-A6EC-91EB8AF91618}"/>
              </a:ext>
            </a:extLst>
          </p:cNvPr>
          <p:cNvSpPr>
            <a:spLocks noGrp="1"/>
          </p:cNvSpPr>
          <p:nvPr>
            <p:ph idx="1"/>
          </p:nvPr>
        </p:nvSpPr>
        <p:spPr/>
        <p:txBody>
          <a:bodyPr vert="horz" lIns="91440" tIns="45720" rIns="91440" bIns="45720" rtlCol="0" anchor="t">
            <a:normAutofit fontScale="70000" lnSpcReduction="20000"/>
          </a:bodyPr>
          <a:lstStyle/>
          <a:p>
            <a:pPr marL="0" indent="0">
              <a:buNone/>
            </a:pPr>
            <a:r>
              <a:rPr lang="en-US" sz="2000" dirty="0">
                <a:effectLst/>
                <a:latin typeface="Calibri"/>
                <a:ea typeface="Times New Roman" panose="02020603050405020304" pitchFamily="18" charset="0"/>
                <a:cs typeface="Times New Roman"/>
              </a:rPr>
              <a:t>Alternatively, under the "mixed-motive" framework, a Complainant must offer evidence that race, color, religion, sex or national origin was a motivating factor for an unlawful employment action, even though other factors also motivated the action to establish liability. Price Waterhouse v. Hopkins, 490 U.S. 228, 109 S. Ct. 1775, 104 L. Ed. 2d 268 (1989); Desert Palace, Inc. v. Costa, 539 U.S. 90 (2003); 42 U.S.C. § 2000e-2(m). Once the Complainant has made out a case for liability, the Agency can avoid some liability by proving, as an affirmative defense, that it would have made the same decision in the absence of the discriminatory motivation. Price Waterhouse at 258 (plurality opinion); id., at 259-60 (White, J., concurring); id., at 276-77 O'Connor, J., concurring), 42 U.S.C. §2000e-5(g) (2) (B). Once the complainant sustains his or her burden in a mixed motive case, the Commission then examines the agency's purported reasons for acting on the merits. It no longer suffices for the agency simply to advance a legitimate reason for its actions. It must prove those reasons by a preponderance of the evidence. In many ways, the Commission's examination of the agency's defense resembles the factual examination it conducts during the pretext stage of circumstantial evidence cases. The agency's reasons will be examined in light of whether they make sense and whether they are contradicted by other evidence on the record. The difference is that, unlike cases involving pretext, it is the agency that bears the burden of proof. Nichols v. Postmaster General, EEOC Appeal No. 01941054, (1994). However, </a:t>
            </a:r>
            <a:r>
              <a:rPr lang="en-US" sz="2000" u="sng" dirty="0">
                <a:effectLst/>
                <a:latin typeface="Calibri"/>
                <a:ea typeface="Times New Roman" panose="02020603050405020304" pitchFamily="18" charset="0"/>
                <a:cs typeface="Times New Roman"/>
              </a:rPr>
              <a:t>where the Complainant is forced to work in an environment charged with racial tension, the Commission will not engage in speculation about what might have been in the absence of such tension in assessing whether the agency has proven it would have taken the same action even absent discrimination. Johnson v. Secretary of Treasury, Internal Revenue Service, 01892853, 2370/E6 (1989). Although acknowledging that some of the employer's motives may have been legitimate, the Commission noted that some of the instances for which the complainant was terminated might never have occurred, but for the racial tension.</a:t>
            </a:r>
          </a:p>
          <a:p>
            <a:endParaRPr lang="en-US" dirty="0"/>
          </a:p>
        </p:txBody>
      </p:sp>
    </p:spTree>
    <p:extLst>
      <p:ext uri="{BB962C8B-B14F-4D97-AF65-F5344CB8AC3E}">
        <p14:creationId xmlns:p14="http://schemas.microsoft.com/office/powerpoint/2010/main" val="417759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795A4-E5C2-4191-AD5E-4AF06DCEC71B}"/>
              </a:ext>
            </a:extLst>
          </p:cNvPr>
          <p:cNvSpPr>
            <a:spLocks noGrp="1"/>
          </p:cNvSpPr>
          <p:nvPr>
            <p:ph type="title"/>
          </p:nvPr>
        </p:nvSpPr>
        <p:spPr/>
        <p:txBody>
          <a:bodyPr/>
          <a:lstStyle/>
          <a:p>
            <a:r>
              <a:rPr lang="en-US" sz="4000" dirty="0">
                <a:effectLst/>
                <a:latin typeface="Calibri" panose="020F0502020204030204" pitchFamily="34" charset="0"/>
                <a:ea typeface="Times New Roman" panose="02020603050405020304" pitchFamily="18" charset="0"/>
                <a:cs typeface="Times New Roman" panose="02020603050405020304" pitchFamily="18" charset="0"/>
              </a:rPr>
              <a:t>Pre-Text Analysis</a:t>
            </a:r>
            <a:br>
              <a:rPr lang="en-US" sz="4000" dirty="0">
                <a:effectLst/>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1C96715-7F25-4BB4-A835-1CDCC671D3AD}"/>
              </a:ext>
            </a:extLst>
          </p:cNvPr>
          <p:cNvSpPr>
            <a:spLocks noGrp="1"/>
          </p:cNvSpPr>
          <p:nvPr>
            <p:ph idx="1"/>
          </p:nvPr>
        </p:nvSpPr>
        <p:spPr>
          <a:xfrm>
            <a:off x="695903" y="1810369"/>
            <a:ext cx="10695997" cy="4118845"/>
          </a:xfrm>
        </p:spPr>
        <p:txBody>
          <a:bodyPr vert="horz" lIns="91440" tIns="45720" rIns="91440" bIns="45720" rtlCol="0" anchor="t">
            <a:normAutofit fontScale="40000" lnSpcReduction="20000"/>
          </a:bodyPr>
          <a:lstStyle/>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Requirements to be satisfied - established by a preponderance of the evidence race/color was a motivating factor for the unlawful employment action, even though other factors also motivated the action and has established liability.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 In all cases where discrimination is claimed,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even when there are no similarly situated employees</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 complainant may be able to establish a prima facie case of discrimination by showing: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(1) membership in a protected class,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(2) the occurrence of an adverse employment action, and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(3) some evidence of a causal relationship between membership in the protected class and the adverse action. Ward v. U.S. Postal Service, EEOC Request No. 05920219 (June 11, 1992), citing Potter v. Goodwill Industries of Cleveland, 518 F.2d 864 (6th Cir. 1975).</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b. Harassment. In order to establish a claim of harassment, a complainant must show that: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(1) he belongs to the statutorily protected class;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(2) he was subjected to unwelcome conduct related to his membership in that class;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(3) the harassment complained of was based on membership in the class;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(4) the harassment had the purpose or effect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of unreasonably interfering with his work performance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and/or creating an intimidating, hostile, or offensive work environment; and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(5) there is a basis for imputing liability to the employer. (Complainant) v. Postmaster General, Appeal No. 0120132144, November 1, 2013; see also Henson v. City of Dundee, 682 F.2d 897 (11th Cir. 1982).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c. Whether an objectively hostile or abusive work environment exists is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based on whether a reasonable person in the complainant's circumstances would have found the alleged behavior to be hostile or abusive.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incidents must have been "sufficiently severe and pervasive to alter the conditions of complainant's employment and create an abusive working environment." Harris v. Forklift Systems, Inc., 510 U.S. 17 (1993).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d. A hostile work environment must be determined by looking at all the circumstances, including: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(1) whether the conduct was physically threatening or intimidating;</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(2) how frequently the conduct was repeated;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(3) whether the conduct was hostile and/or patently offensive;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(4) the context in which the harassment occurred; and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(5) whether management responded appropriately when it learned of the harassment.</a:t>
            </a:r>
          </a:p>
          <a:p>
            <a:pPr marL="0" indent="0">
              <a:buNone/>
            </a:pPr>
            <a:endParaRPr lang="en-US" dirty="0"/>
          </a:p>
        </p:txBody>
      </p:sp>
    </p:spTree>
    <p:extLst>
      <p:ext uri="{BB962C8B-B14F-4D97-AF65-F5344CB8AC3E}">
        <p14:creationId xmlns:p14="http://schemas.microsoft.com/office/powerpoint/2010/main" val="50530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EE244-4EE8-424B-A2C8-AA68EF0B9BFA}"/>
              </a:ext>
            </a:extLst>
          </p:cNvPr>
          <p:cNvSpPr>
            <a:spLocks noGrp="1"/>
          </p:cNvSpPr>
          <p:nvPr>
            <p:ph type="title"/>
          </p:nvPr>
        </p:nvSpPr>
        <p:spPr/>
        <p:txBody>
          <a:bodyPr/>
          <a:lstStyle/>
          <a:p>
            <a:r>
              <a:rPr lang="en-US" sz="4000" dirty="0">
                <a:effectLst/>
                <a:latin typeface="Calibri" panose="020F0502020204030204" pitchFamily="34" charset="0"/>
                <a:ea typeface="Times New Roman" panose="02020603050405020304" pitchFamily="18" charset="0"/>
                <a:cs typeface="Times New Roman" panose="02020603050405020304" pitchFamily="18" charset="0"/>
              </a:rPr>
              <a:t>Mixed-Motive Analysis</a:t>
            </a:r>
            <a:endParaRPr lang="en-US" dirty="0"/>
          </a:p>
        </p:txBody>
      </p:sp>
      <p:sp>
        <p:nvSpPr>
          <p:cNvPr id="3" name="Content Placeholder 2">
            <a:extLst>
              <a:ext uri="{FF2B5EF4-FFF2-40B4-BE49-F238E27FC236}">
                <a16:creationId xmlns:a16="http://schemas.microsoft.com/office/drawing/2014/main" id="{546D654E-D845-4650-892B-CB365FAB80A9}"/>
              </a:ext>
            </a:extLst>
          </p:cNvPr>
          <p:cNvSpPr>
            <a:spLocks noGrp="1"/>
          </p:cNvSpPr>
          <p:nvPr>
            <p:ph idx="1"/>
          </p:nvPr>
        </p:nvSpPr>
        <p:spPr/>
        <p:txBody>
          <a:bodyPr>
            <a:normAutofit fontScale="70000" lnSpcReduction="20000"/>
          </a:bodyPr>
          <a:lstStyle/>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Requirements to be satisfied - Complainant has established by a preponderance of the evidence race/color was a motivating factor for the unlawful employment action, even though other factors also motivated the action and has established liability. Price Waterhouse v. Hopkins, 490 U.S. 228, 109 S. Ct. 1775, 104 L. Ed. 2d 268 (1989); Desert Palace, Inc. v. Costa, 539 U.S. 90 (2003); 42 U.S.C. § 2000e-2(m). </a:t>
            </a:r>
          </a:p>
          <a:p>
            <a:pPr marL="342900" marR="0" lvl="0" indent="-342900">
              <a:lnSpc>
                <a:spcPct val="107000"/>
              </a:lnSpc>
              <a:spcBef>
                <a:spcPts val="0"/>
              </a:spcBef>
              <a:spcAft>
                <a:spcPts val="800"/>
              </a:spcAft>
              <a:buFont typeface="+mj-lt"/>
              <a:buAutoNum type="alphaLcPeriod"/>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Generally, in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disparate treatment cases the allocation of burdens and order of presentation of proof is a three-step process</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McDonnell Douglas Corp. v. Green; see also Reeves v. Sanderson Plumbing Prods, Inc., 530 U.S. 133, 141 (2000) </a:t>
            </a:r>
            <a:r>
              <a:rPr lang="en-US" dirty="0">
                <a:effectLst/>
                <a:latin typeface="Calibri" panose="020F0502020204030204" pitchFamily="34" charset="0"/>
                <a:ea typeface="Times New Roman" panose="02020603050405020304" pitchFamily="18" charset="0"/>
                <a:cs typeface="Times New Roman" panose="02020603050405020304" pitchFamily="18" charset="0"/>
              </a:rPr>
              <a:t>applying McDonnell Douglas analysis to ADEA claim). The McDonnell Douglas test is inapplicable, however, where complainant presents direct evidence of discrimination. TWA v. Thurston, 469 U.S. Ill, 121 (1985); see also </a:t>
            </a:r>
            <a:r>
              <a:rPr lang="en-US" dirty="0" err="1">
                <a:effectLst/>
                <a:latin typeface="Calibri" panose="020F0502020204030204" pitchFamily="34" charset="0"/>
                <a:ea typeface="Times New Roman" panose="02020603050405020304" pitchFamily="18" charset="0"/>
                <a:cs typeface="Times New Roman" panose="02020603050405020304" pitchFamily="18" charset="0"/>
              </a:rPr>
              <a:t>Terbovitz</a:t>
            </a:r>
            <a:r>
              <a:rPr lang="en-US" dirty="0">
                <a:effectLst/>
                <a:latin typeface="Calibri" panose="020F0502020204030204" pitchFamily="34" charset="0"/>
                <a:ea typeface="Times New Roman" panose="02020603050405020304" pitchFamily="18" charset="0"/>
                <a:cs typeface="Times New Roman" panose="02020603050405020304" pitchFamily="18" charset="0"/>
              </a:rPr>
              <a:t> v. Fiscal Court of Adair County, Ky., 825 F.2d 111 (6th Cir. 1987) ("[d]</a:t>
            </a:r>
            <a:r>
              <a:rPr lang="en-US" dirty="0" err="1">
                <a:effectLst/>
                <a:latin typeface="Calibri" panose="020F0502020204030204" pitchFamily="34" charset="0"/>
                <a:ea typeface="Times New Roman" panose="02020603050405020304" pitchFamily="18" charset="0"/>
                <a:cs typeface="Times New Roman" panose="02020603050405020304" pitchFamily="18" charset="0"/>
              </a:rPr>
              <a:t>irect</a:t>
            </a:r>
            <a:r>
              <a:rPr lang="en-US" dirty="0">
                <a:effectLst/>
                <a:latin typeface="Calibri" panose="020F0502020204030204" pitchFamily="34" charset="0"/>
                <a:ea typeface="Times New Roman" panose="02020603050405020304" pitchFamily="18" charset="0"/>
                <a:cs typeface="Times New Roman" panose="02020603050405020304" pitchFamily="18" charset="0"/>
              </a:rPr>
              <a:t> evidence of discrimination, if credited by the fact finder, removes the case from McDonnell Douglas because the plaintiff no longer needs the inference of discrimination that arises from the prima facie case [using indirect evidence]"); </a:t>
            </a:r>
            <a:r>
              <a:rPr lang="en-US" dirty="0" err="1">
                <a:effectLst/>
                <a:latin typeface="Calibri" panose="020F0502020204030204" pitchFamily="34" charset="0"/>
                <a:ea typeface="Times New Roman" panose="02020603050405020304" pitchFamily="18" charset="0"/>
                <a:cs typeface="Times New Roman" panose="02020603050405020304" pitchFamily="18" charset="0"/>
              </a:rPr>
              <a:t>Siao</a:t>
            </a:r>
            <a:r>
              <a:rPr lang="en-US" dirty="0">
                <a:effectLst/>
                <a:latin typeface="Calibri" panose="020F0502020204030204" pitchFamily="34" charset="0"/>
                <a:ea typeface="Times New Roman" panose="02020603050405020304" pitchFamily="18" charset="0"/>
                <a:cs typeface="Times New Roman" panose="02020603050405020304" pitchFamily="18" charset="0"/>
              </a:rPr>
              <a:t> v. Department of Justice, EEOC Request No 05950921 (September 12, 1997). </a:t>
            </a:r>
          </a:p>
          <a:p>
            <a:pPr marL="342900" marR="0" lvl="0" indent="-342900">
              <a:lnSpc>
                <a:spcPct val="107000"/>
              </a:lnSpc>
              <a:spcBef>
                <a:spcPts val="0"/>
              </a:spcBef>
              <a:spcAft>
                <a:spcPts val="800"/>
              </a:spcAft>
              <a:buFont typeface="+mj-lt"/>
              <a:buAutoNum type="alphaLcPeriod"/>
            </a:pPr>
            <a:r>
              <a:rPr lang="en-US" dirty="0">
                <a:effectLst/>
                <a:latin typeface="Calibri" panose="020F0502020204030204" pitchFamily="34" charset="0"/>
                <a:ea typeface="Times New Roman" panose="02020603050405020304" pitchFamily="18" charset="0"/>
                <a:cs typeface="Times New Roman" panose="02020603050405020304" pitchFamily="18" charset="0"/>
              </a:rPr>
              <a:t>Direct evidence of discrimination may include any action, or </a:t>
            </a:r>
            <a:r>
              <a:rPr lang="en-US" b="1" u="sng" dirty="0">
                <a:effectLst/>
                <a:latin typeface="Calibri" panose="020F0502020204030204" pitchFamily="34" charset="0"/>
                <a:ea typeface="Times New Roman" panose="02020603050405020304" pitchFamily="18" charset="0"/>
                <a:cs typeface="Times New Roman" panose="02020603050405020304" pitchFamily="18" charset="0"/>
              </a:rPr>
              <a:t>any written or verbal policy or statement made by an agency official </a:t>
            </a:r>
            <a:r>
              <a:rPr lang="en-US" dirty="0">
                <a:effectLst/>
                <a:latin typeface="Calibri" panose="020F0502020204030204" pitchFamily="34" charset="0"/>
                <a:ea typeface="Times New Roman" panose="02020603050405020304" pitchFamily="18" charset="0"/>
                <a:cs typeface="Times New Roman" panose="02020603050405020304" pitchFamily="18" charset="0"/>
              </a:rPr>
              <a:t>that on its face demonstrates a bias against a protected group and is linked to the complained of adverse action. </a:t>
            </a:r>
            <a:r>
              <a:rPr lang="en-US" dirty="0" err="1">
                <a:effectLst/>
                <a:latin typeface="Calibri" panose="020F0502020204030204" pitchFamily="34" charset="0"/>
                <a:ea typeface="Times New Roman" panose="02020603050405020304" pitchFamily="18" charset="0"/>
                <a:cs typeface="Times New Roman" panose="02020603050405020304" pitchFamily="18" charset="0"/>
              </a:rPr>
              <a:t>Jaakkola</a:t>
            </a:r>
            <a:r>
              <a:rPr lang="en-US" dirty="0">
                <a:effectLst/>
                <a:latin typeface="Calibri" panose="020F0502020204030204" pitchFamily="34" charset="0"/>
                <a:ea typeface="Times New Roman" panose="02020603050405020304" pitchFamily="18" charset="0"/>
                <a:cs typeface="Times New Roman" panose="02020603050405020304" pitchFamily="18" charset="0"/>
              </a:rPr>
              <a:t> v. Department of Commerce, EEOC Request No. 05950390 (August 29, 1996); see, e.g., Grant v. </a:t>
            </a:r>
            <a:r>
              <a:rPr lang="en-US" dirty="0" err="1">
                <a:effectLst/>
                <a:latin typeface="Calibri" panose="020F0502020204030204" pitchFamily="34" charset="0"/>
                <a:ea typeface="Times New Roman" panose="02020603050405020304" pitchFamily="18" charset="0"/>
                <a:cs typeface="Times New Roman" panose="02020603050405020304" pitchFamily="18" charset="0"/>
              </a:rPr>
              <a:t>Hazelett</a:t>
            </a:r>
            <a:r>
              <a:rPr lang="en-US" dirty="0">
                <a:effectLst/>
                <a:latin typeface="Calibri" panose="020F0502020204030204" pitchFamily="34" charset="0"/>
                <a:ea typeface="Times New Roman" panose="02020603050405020304" pitchFamily="18" charset="0"/>
                <a:cs typeface="Times New Roman" panose="02020603050405020304" pitchFamily="18" charset="0"/>
              </a:rPr>
              <a:t> Strip Casting Corp., 880 F.2d 1564 (2d Cir. 1989). </a:t>
            </a:r>
          </a:p>
          <a:p>
            <a:pPr marL="0" marR="0">
              <a:lnSpc>
                <a:spcPct val="107000"/>
              </a:lnSpc>
              <a:spcBef>
                <a:spcPts val="0"/>
              </a:spcBef>
              <a:spcAft>
                <a:spcPts val="80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A note on racial tension</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where the Complainant is forced to work in an environment charged with racial tension, an agency should not engage in speculation about what might have been in the absence of such tension in assessing whether the agency has proven it would have taken the same action even absent discrimination. Johnson v. Secretary of Treasury, Internal Revenue Service, 01892853, 2370/E6 (1989).</a:t>
            </a:r>
          </a:p>
          <a:p>
            <a:pPr marL="0" indent="0">
              <a:buNone/>
            </a:pPr>
            <a:endParaRPr lang="en-US" dirty="0"/>
          </a:p>
        </p:txBody>
      </p:sp>
    </p:spTree>
    <p:extLst>
      <p:ext uri="{BB962C8B-B14F-4D97-AF65-F5344CB8AC3E}">
        <p14:creationId xmlns:p14="http://schemas.microsoft.com/office/powerpoint/2010/main" val="139708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EB510-B731-4604-AB90-21C075435735}"/>
              </a:ext>
            </a:extLst>
          </p:cNvPr>
          <p:cNvSpPr>
            <a:spLocks noGrp="1"/>
          </p:cNvSpPr>
          <p:nvPr>
            <p:ph type="title"/>
          </p:nvPr>
        </p:nvSpPr>
        <p:spPr/>
        <p:txBody>
          <a:bodyPr/>
          <a:lstStyle/>
          <a:p>
            <a:r>
              <a:rPr lang="en-US" sz="4000" dirty="0">
                <a:effectLst/>
                <a:latin typeface="Calibri" panose="020F0502020204030204" pitchFamily="34" charset="0"/>
                <a:ea typeface="Times New Roman" panose="02020603050405020304" pitchFamily="18" charset="0"/>
                <a:cs typeface="Times New Roman" panose="02020603050405020304" pitchFamily="18" charset="0"/>
              </a:rPr>
              <a:t>Affirmative Defense</a:t>
            </a:r>
            <a:endParaRPr lang="en-US" dirty="0"/>
          </a:p>
        </p:txBody>
      </p:sp>
      <p:sp>
        <p:nvSpPr>
          <p:cNvPr id="3" name="Content Placeholder 2">
            <a:extLst>
              <a:ext uri="{FF2B5EF4-FFF2-40B4-BE49-F238E27FC236}">
                <a16:creationId xmlns:a16="http://schemas.microsoft.com/office/drawing/2014/main" id="{D7BBFBC7-1E63-43BC-880A-1263BCE53202}"/>
              </a:ext>
            </a:extLst>
          </p:cNvPr>
          <p:cNvSpPr>
            <a:spLocks noGrp="1"/>
          </p:cNvSpPr>
          <p:nvPr>
            <p:ph idx="1"/>
          </p:nvPr>
        </p:nvSpPr>
        <p:spPr/>
        <p:txBody>
          <a:bodyPr vert="horz" lIns="91440" tIns="45720" rIns="91440" bIns="45720" rtlCol="0" anchor="t">
            <a:normAutofit fontScale="62500" lnSpcReduction="20000"/>
          </a:bodyPr>
          <a:lstStyle/>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When the Complainant has established by a preponderance of evidence race as a motivating factor for an unlawful employment action, even though other factors also motivated the action to establish liability</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 the Agency can avoid some liability by proving, as an affirmative defense, that it would have made the same decision in the absence of the discriminatory motivation.</a:t>
            </a: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Does the evidence used support the proposition that Complainant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performed poorly</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t>
            </a: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Is the justification to dismiss the allegation of discrimination based on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conclusory statements</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If so, this is bad</a:t>
            </a:r>
          </a:p>
          <a:p>
            <a:pPr marL="457200" lvl="1" indent="0">
              <a:lnSpc>
                <a:spcPct val="107000"/>
              </a:lnSpc>
              <a:spcBef>
                <a:spcPts val="0"/>
              </a:spcBef>
              <a:buNone/>
            </a:pPr>
            <a:r>
              <a:rPr lang="en-US" sz="1600" b="1" dirty="0">
                <a:latin typeface="Calibri" panose="020F0502020204030204" pitchFamily="34" charset="0"/>
                <a:ea typeface="Times New Roman" panose="02020603050405020304" pitchFamily="18" charset="0"/>
                <a:cs typeface="Times New Roman" panose="02020603050405020304" pitchFamily="18" charset="0"/>
              </a:rPr>
              <a:t>Conclusory statements/allegations consist of or relate to a conclusion or assertion for which no supporting evidence is offered</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Absent a legitimate nondiscriminatory justification, once a prima facie case of discrimination is established, the Agency is presumed to have violated Complainant's Title VI rights.</a:t>
            </a:r>
          </a:p>
          <a:p>
            <a:pPr marL="0" marR="0">
              <a:lnSpc>
                <a:spcPct val="107000"/>
              </a:lnSpc>
              <a:spcBef>
                <a:spcPts val="0"/>
              </a:spcBef>
              <a:spcAft>
                <a:spcPts val="800"/>
              </a:spcAft>
            </a:pPr>
            <a:r>
              <a:rPr lang="en-US" sz="1800" dirty="0">
                <a:effectLst/>
                <a:latin typeface="Calibri"/>
                <a:ea typeface="Times New Roman" panose="02020603050405020304" pitchFamily="18" charset="0"/>
                <a:cs typeface="Times New Roman"/>
              </a:rPr>
              <a:t>While the inquiry nor the investigation may address the specific facts of a given allegation in terms of what was actually said to a Complainant. </a:t>
            </a:r>
            <a:r>
              <a:rPr lang="en-US" sz="1800" b="1" dirty="0">
                <a:effectLst/>
                <a:latin typeface="Calibri"/>
                <a:ea typeface="Times New Roman" panose="02020603050405020304" pitchFamily="18" charset="0"/>
                <a:cs typeface="Times New Roman"/>
              </a:rPr>
              <a:t>If neither the investigators specifically ask what was said. It is the state’s responsibility to establish the factual predicate of an allegation. </a:t>
            </a:r>
            <a:r>
              <a:rPr lang="en-US" sz="1800" dirty="0">
                <a:effectLst/>
                <a:latin typeface="Calibri"/>
                <a:ea typeface="Times New Roman" panose="02020603050405020304" pitchFamily="18" charset="0"/>
                <a:cs typeface="Times New Roman"/>
              </a:rPr>
              <a:t>In cases where an report fails to clearly establish a factual basis, the agency may either remand the matter back to state or draw an adverse inference against the state and conclude that the evidence would have reflected unfavorably and or establish the basis of the facts alleged. </a:t>
            </a:r>
            <a:r>
              <a:rPr lang="en-US" sz="1800" b="1" dirty="0">
                <a:effectLst/>
                <a:latin typeface="Calibri"/>
                <a:ea typeface="Times New Roman" panose="02020603050405020304" pitchFamily="18" charset="0"/>
                <a:cs typeface="Times New Roman"/>
              </a:rPr>
              <a:t>In many cases, a remand would unreasonably lengthen the complaint process</a:t>
            </a:r>
            <a:r>
              <a:rPr lang="en-US" sz="1800" dirty="0">
                <a:effectLst/>
                <a:latin typeface="Calibri"/>
                <a:ea typeface="Times New Roman" panose="02020603050405020304" pitchFamily="18" charset="0"/>
                <a:cs typeface="Times New Roman"/>
              </a:rPr>
              <a:t> and sufficient evidence may exists in the record to conclude</a:t>
            </a:r>
          </a:p>
          <a:p>
            <a:pPr marL="0" marR="0">
              <a:lnSpc>
                <a:spcPct val="107000"/>
              </a:lnSpc>
              <a:spcBef>
                <a:spcPts val="0"/>
              </a:spcBef>
              <a:spcAft>
                <a:spcPts val="800"/>
              </a:spcAft>
            </a:pPr>
            <a:r>
              <a:rPr lang="en-US" sz="1800" b="1" u="sng" dirty="0">
                <a:effectLst/>
                <a:latin typeface="Calibri"/>
                <a:ea typeface="Times New Roman" panose="02020603050405020304" pitchFamily="18" charset="0"/>
                <a:cs typeface="Times New Roman"/>
              </a:rPr>
              <a:t>Important: </a:t>
            </a:r>
            <a:r>
              <a:rPr lang="en-US" sz="1800" dirty="0">
                <a:effectLst/>
                <a:latin typeface="Calibri"/>
                <a:ea typeface="Times New Roman" panose="02020603050405020304" pitchFamily="18" charset="0"/>
                <a:cs typeface="Times New Roman"/>
              </a:rPr>
              <a:t>Absent a legitimate justification absent discrimination, once a case of motivating factor discrimination is established, the Agency is presumed to have violated Complainant's Title VI rights.</a:t>
            </a:r>
          </a:p>
          <a:p>
            <a:pPr marL="0" marR="0">
              <a:lnSpc>
                <a:spcPct val="107000"/>
              </a:lnSpc>
              <a:spcBef>
                <a:spcPts val="0"/>
              </a:spcBef>
              <a:spcAft>
                <a:spcPts val="800"/>
              </a:spcAft>
            </a:pPr>
            <a:r>
              <a:rPr lang="en-US" sz="1800" dirty="0">
                <a:effectLst/>
                <a:latin typeface="Calibri"/>
                <a:ea typeface="Times New Roman" panose="02020603050405020304" pitchFamily="18" charset="0"/>
                <a:cs typeface="Times New Roman"/>
              </a:rPr>
              <a:t>It is the state’s responsibility to establish the factual predicate of an allegation. In cases where an </a:t>
            </a:r>
            <a:r>
              <a:rPr lang="en-US" sz="1800" dirty="0">
                <a:latin typeface="Calibri"/>
                <a:ea typeface="Times New Roman" panose="02020603050405020304" pitchFamily="18" charset="0"/>
                <a:cs typeface="Times New Roman"/>
              </a:rPr>
              <a:t>Investigators report </a:t>
            </a:r>
            <a:r>
              <a:rPr lang="en-US" sz="1800" dirty="0">
                <a:effectLst/>
                <a:latin typeface="Calibri"/>
                <a:ea typeface="Times New Roman" panose="02020603050405020304" pitchFamily="18" charset="0"/>
                <a:cs typeface="Times New Roman"/>
              </a:rPr>
              <a:t>fails to clearly establish a factual basis, NGB EI may either remand the matter back to state </a:t>
            </a:r>
            <a:r>
              <a:rPr lang="en-US" sz="1800" b="1" dirty="0">
                <a:effectLst/>
                <a:latin typeface="Calibri"/>
                <a:ea typeface="Times New Roman" panose="02020603050405020304" pitchFamily="18" charset="0"/>
                <a:cs typeface="Times New Roman"/>
              </a:rPr>
              <a:t>or draw an adverse inference against the state and conclude that the evidence would have reflected unfavorably</a:t>
            </a:r>
            <a:r>
              <a:rPr lang="en-US" sz="1800" dirty="0">
                <a:effectLst/>
                <a:latin typeface="Calibri"/>
                <a:ea typeface="Times New Roman" panose="02020603050405020304" pitchFamily="18" charset="0"/>
                <a:cs typeface="Times New Roman"/>
              </a:rPr>
              <a:t> and or establish the basis of the facts alleged. In this matter, a remand would unreasonably lengthen the complaint process and sufficient evidence exists in the record to conclude X</a:t>
            </a:r>
          </a:p>
          <a:p>
            <a:pPr marL="0">
              <a:lnSpc>
                <a:spcPct val="107000"/>
              </a:lnSpc>
              <a:spcBef>
                <a:spcPts val="0"/>
              </a:spcBef>
              <a:spcAft>
                <a:spcPts val="800"/>
              </a:spcAft>
            </a:pPr>
            <a:r>
              <a:rPr lang="en-US" sz="1800" dirty="0">
                <a:latin typeface="Calibri"/>
                <a:cs typeface="Times New Roman"/>
              </a:rPr>
              <a:t>All poor performance should be formally documented on the appropriate forms in a timely fashion, retroactive counseling or documentation once offenders know the complainant has filed complaints should be pointed out to NGB in the form of a rebuttal accompanying your request for FFR. Additionally, these items should be verbally told to the investigator whether or not they ask/consider it in scope and they should be documented on your sworn statements</a:t>
            </a:r>
          </a:p>
          <a:p>
            <a:pPr marL="0" indent="0">
              <a:buNone/>
            </a:pPr>
            <a:endParaRPr lang="en-US" dirty="0"/>
          </a:p>
        </p:txBody>
      </p:sp>
    </p:spTree>
    <p:extLst>
      <p:ext uri="{BB962C8B-B14F-4D97-AF65-F5344CB8AC3E}">
        <p14:creationId xmlns:p14="http://schemas.microsoft.com/office/powerpoint/2010/main" val="1494708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70A17-A72F-45C6-8498-F14AACFCE8AD}"/>
              </a:ext>
            </a:extLst>
          </p:cNvPr>
          <p:cNvSpPr>
            <a:spLocks noGrp="1"/>
          </p:cNvSpPr>
          <p:nvPr>
            <p:ph type="title"/>
          </p:nvPr>
        </p:nvSpPr>
        <p:spPr/>
        <p:txBody>
          <a:bodyPr>
            <a:normAutofit fontScale="90000"/>
          </a:bodyPr>
          <a:lstStyle/>
          <a:p>
            <a:r>
              <a:rPr lang="en-US" dirty="0"/>
              <a:t>Common errors the state will make which should be noted in your request for </a:t>
            </a:r>
            <a:r>
              <a:rPr lang="en-US" dirty="0" err="1"/>
              <a:t>ffr</a:t>
            </a:r>
            <a:endParaRPr lang="en-US" dirty="0"/>
          </a:p>
        </p:txBody>
      </p:sp>
      <p:sp>
        <p:nvSpPr>
          <p:cNvPr id="3" name="Content Placeholder 2">
            <a:extLst>
              <a:ext uri="{FF2B5EF4-FFF2-40B4-BE49-F238E27FC236}">
                <a16:creationId xmlns:a16="http://schemas.microsoft.com/office/drawing/2014/main" id="{03E5772C-4FBE-4834-84E7-F53C12FA00B2}"/>
              </a:ext>
            </a:extLst>
          </p:cNvPr>
          <p:cNvSpPr>
            <a:spLocks noGrp="1"/>
          </p:cNvSpPr>
          <p:nvPr>
            <p:ph idx="1"/>
          </p:nvPr>
        </p:nvSpPr>
        <p:spPr/>
        <p:txBody>
          <a:bodyPr vert="horz" lIns="91440" tIns="45720" rIns="91440" bIns="45720" rtlCol="0" anchor="t">
            <a:normAutofit fontScale="92500" lnSpcReduction="20000"/>
          </a:bodyPr>
          <a:lstStyle/>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 complaint should be processed within 180 days.</a:t>
            </a:r>
          </a:p>
          <a:p>
            <a:pPr marL="342900" marR="0" lvl="0" indent="-342900">
              <a:lnSpc>
                <a:spcPct val="107000"/>
              </a:lnSpc>
              <a:spcBef>
                <a:spcPts val="0"/>
              </a:spcBef>
              <a:spcAft>
                <a:spcPts val="0"/>
              </a:spcAft>
              <a:buFont typeface="Symbol" panose="05050102010706020507" pitchFamily="18" charset="2"/>
              <a:buChar char=""/>
            </a:pPr>
            <a:r>
              <a:rPr lang="en-US" sz="1800" dirty="0">
                <a:latin typeface="Calibri"/>
                <a:ea typeface="Times New Roman" panose="02020603050405020304" pitchFamily="18" charset="0"/>
                <a:cs typeface="Times New Roman"/>
              </a:rPr>
              <a:t>Q</a:t>
            </a:r>
            <a:r>
              <a:rPr lang="en-US" sz="1800" dirty="0">
                <a:effectLst/>
                <a:latin typeface="Calibri"/>
                <a:ea typeface="Times New Roman" panose="02020603050405020304" pitchFamily="18" charset="0"/>
                <a:cs typeface="Times New Roman"/>
              </a:rPr>
              <a:t>uestions should not be designed to bolster the State's position that no discrimination occurred</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a:ea typeface="Times New Roman" panose="02020603050405020304" pitchFamily="18" charset="0"/>
                <a:cs typeface="Times New Roman"/>
              </a:rPr>
              <a:t>The Complainant should be allowed to provide sworn testimony on </a:t>
            </a:r>
            <a:r>
              <a:rPr lang="en-US" sz="1800" b="1" dirty="0">
                <a:effectLst/>
                <a:latin typeface="Calibri"/>
                <a:ea typeface="Times New Roman" panose="02020603050405020304" pitchFamily="18" charset="0"/>
                <a:cs typeface="Times New Roman"/>
              </a:rPr>
              <a:t>all</a:t>
            </a:r>
            <a:r>
              <a:rPr lang="en-US" sz="1800" dirty="0">
                <a:effectLst/>
                <a:latin typeface="Calibri"/>
                <a:ea typeface="Times New Roman" panose="02020603050405020304" pitchFamily="18" charset="0"/>
                <a:cs typeface="Times New Roman"/>
              </a:rPr>
              <a:t> the allegations.</a:t>
            </a:r>
          </a:p>
          <a:p>
            <a:pPr marL="342900" indent="-342900">
              <a:lnSpc>
                <a:spcPct val="107000"/>
              </a:lnSpc>
              <a:spcBef>
                <a:spcPts val="0"/>
              </a:spcBef>
              <a:buFont typeface="Symbol" panose="05050102010706020507" pitchFamily="18" charset="2"/>
              <a:buChar char=""/>
            </a:pPr>
            <a:r>
              <a:rPr lang="en-US" sz="1800" dirty="0">
                <a:effectLst/>
                <a:latin typeface="Calibri"/>
                <a:ea typeface="Times New Roman" panose="02020603050405020304" pitchFamily="18" charset="0"/>
                <a:cs typeface="Times New Roman"/>
              </a:rPr>
              <a:t>While the Investigator is certainly welcome to ask questions, the testimony collected </a:t>
            </a:r>
            <a:r>
              <a:rPr lang="en-US" sz="1800" b="1" dirty="0">
                <a:effectLst/>
                <a:latin typeface="Calibri"/>
                <a:ea typeface="Times New Roman" panose="02020603050405020304" pitchFamily="18" charset="0"/>
                <a:cs typeface="Times New Roman"/>
              </a:rPr>
              <a:t>should not </a:t>
            </a:r>
            <a:r>
              <a:rPr lang="en-US" sz="1800" dirty="0">
                <a:effectLst/>
                <a:latin typeface="Calibri"/>
                <a:ea typeface="Times New Roman" panose="02020603050405020304" pitchFamily="18" charset="0"/>
                <a:cs typeface="Times New Roman"/>
              </a:rPr>
              <a:t>be limited to very specific questions,</a:t>
            </a:r>
            <a:r>
              <a:rPr lang="en-US" sz="1800" dirty="0">
                <a:latin typeface="Calibri"/>
                <a:ea typeface="Times New Roman" panose="02020603050405020304" pitchFamily="18" charset="0"/>
                <a:cs typeface="Times New Roman"/>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a:ea typeface="Times New Roman" panose="02020603050405020304" pitchFamily="18" charset="0"/>
                <a:cs typeface="Times New Roman"/>
              </a:rPr>
              <a:t>the Complainant should be welcomed to </a:t>
            </a:r>
            <a:r>
              <a:rPr lang="en-US" sz="1800" b="1" dirty="0">
                <a:effectLst/>
                <a:latin typeface="Calibri"/>
                <a:ea typeface="Times New Roman" panose="02020603050405020304" pitchFamily="18" charset="0"/>
                <a:cs typeface="Times New Roman"/>
              </a:rPr>
              <a:t>provide testimony on all the allegations, discuss the processing of the complaint or address </a:t>
            </a:r>
            <a:r>
              <a:rPr lang="en-US" sz="1800" b="1" u="sng" dirty="0">
                <a:effectLst/>
                <a:latin typeface="Calibri"/>
                <a:ea typeface="Times New Roman" panose="02020603050405020304" pitchFamily="18" charset="0"/>
                <a:cs typeface="Times New Roman"/>
              </a:rPr>
              <a:t>anything else the Complainant wants to put into the record</a:t>
            </a:r>
            <a:r>
              <a:rPr lang="en-US" sz="1800" dirty="0">
                <a:effectLst/>
                <a:latin typeface="Calibri"/>
                <a:ea typeface="Times New Roman" panose="02020603050405020304" pitchFamily="18" charset="0"/>
                <a:cs typeface="Times New Roman"/>
              </a:rPr>
              <a:t>.</a:t>
            </a:r>
          </a:p>
          <a:p>
            <a:pPr marL="0" marR="0">
              <a:lnSpc>
                <a:spcPct val="107000"/>
              </a:lnSpc>
              <a:spcBef>
                <a:spcPts val="0"/>
              </a:spcBef>
              <a:spcAft>
                <a:spcPts val="800"/>
              </a:spcAft>
            </a:pPr>
            <a:r>
              <a:rPr lang="en-US" sz="1800" dirty="0">
                <a:effectLst/>
                <a:latin typeface="Calibri"/>
                <a:ea typeface="Times New Roman" panose="02020603050405020304" pitchFamily="18" charset="0"/>
                <a:cs typeface="Times New Roman"/>
              </a:rPr>
              <a:t>The state </a:t>
            </a:r>
            <a:r>
              <a:rPr lang="en-US" sz="1800" b="1" dirty="0">
                <a:effectLst/>
                <a:latin typeface="Calibri"/>
                <a:ea typeface="Times New Roman" panose="02020603050405020304" pitchFamily="18" charset="0"/>
                <a:cs typeface="Times New Roman"/>
              </a:rPr>
              <a:t>must</a:t>
            </a:r>
            <a:r>
              <a:rPr lang="en-US" sz="1800" dirty="0">
                <a:effectLst/>
                <a:latin typeface="Calibri"/>
                <a:ea typeface="Times New Roman" panose="02020603050405020304" pitchFamily="18" charset="0"/>
                <a:cs typeface="Times New Roman"/>
              </a:rPr>
              <a:t> Interview Complainant</a:t>
            </a:r>
          </a:p>
          <a:p>
            <a:pPr marL="0">
              <a:lnSpc>
                <a:spcPct val="107000"/>
              </a:lnSpc>
              <a:spcBef>
                <a:spcPts val="0"/>
              </a:spcBef>
              <a:spcAft>
                <a:spcPts val="800"/>
              </a:spcAft>
            </a:pPr>
            <a:r>
              <a:rPr lang="en-US" sz="1800" dirty="0">
                <a:effectLst/>
                <a:latin typeface="Calibri"/>
                <a:ea typeface="Times New Roman" panose="02020603050405020304" pitchFamily="18" charset="0"/>
                <a:cs typeface="Times New Roman"/>
              </a:rPr>
              <a:t>Include </a:t>
            </a:r>
            <a:r>
              <a:rPr lang="en-US" sz="1800" b="1" dirty="0">
                <a:effectLst/>
                <a:latin typeface="Calibri"/>
                <a:ea typeface="Times New Roman" panose="02020603050405020304" pitchFamily="18" charset="0"/>
                <a:cs typeface="Times New Roman"/>
              </a:rPr>
              <a:t>statistical evidence </a:t>
            </a:r>
            <a:r>
              <a:rPr lang="en-US" sz="1800" dirty="0">
                <a:effectLst/>
                <a:latin typeface="Calibri"/>
                <a:ea typeface="Times New Roman" panose="02020603050405020304" pitchFamily="18" charset="0"/>
                <a:cs typeface="Times New Roman"/>
              </a:rPr>
              <a:t>- The decision by the State to ignore this </a:t>
            </a:r>
            <a:r>
              <a:rPr lang="en-US" sz="1800" dirty="0">
                <a:latin typeface="Calibri"/>
                <a:ea typeface="Times New Roman" panose="02020603050405020304" pitchFamily="18" charset="0"/>
                <a:cs typeface="Times New Roman"/>
              </a:rPr>
              <a:t>type evidence</a:t>
            </a:r>
            <a:r>
              <a:rPr lang="en-US" sz="1800" dirty="0">
                <a:effectLst/>
                <a:latin typeface="Calibri"/>
                <a:ea typeface="Times New Roman" panose="02020603050405020304" pitchFamily="18" charset="0"/>
                <a:cs typeface="Times New Roman"/>
              </a:rPr>
              <a:t> only highlights Complainant's argument</a:t>
            </a:r>
          </a:p>
          <a:p>
            <a:pPr marL="0" marR="0">
              <a:lnSpc>
                <a:spcPct val="107000"/>
              </a:lnSpc>
              <a:spcBef>
                <a:spcPts val="0"/>
              </a:spcBef>
              <a:spcAft>
                <a:spcPts val="800"/>
              </a:spcAft>
            </a:pPr>
            <a:r>
              <a:rPr lang="en-US" sz="1800" dirty="0">
                <a:effectLst/>
                <a:latin typeface="Calibri"/>
                <a:ea typeface="Times New Roman" panose="02020603050405020304" pitchFamily="18" charset="0"/>
                <a:cs typeface="Times New Roman"/>
              </a:rPr>
              <a:t>Review evidence in the record that suggests </a:t>
            </a:r>
            <a:r>
              <a:rPr lang="en-US" sz="1800" b="1" dirty="0">
                <a:effectLst/>
                <a:latin typeface="Calibri"/>
                <a:ea typeface="Times New Roman" panose="02020603050405020304" pitchFamily="18" charset="0"/>
                <a:cs typeface="Times New Roman"/>
              </a:rPr>
              <a:t>a history of allegations</a:t>
            </a:r>
            <a:r>
              <a:rPr lang="en-US" sz="1800" dirty="0">
                <a:effectLst/>
                <a:latin typeface="Calibri"/>
                <a:ea typeface="Times New Roman" panose="02020603050405020304" pitchFamily="18" charset="0"/>
                <a:cs typeface="Times New Roman"/>
              </a:rPr>
              <a:t> of discrimination. The relevancy of such information is clear. If true, Complainant's allegation are further bolstered.</a:t>
            </a:r>
          </a:p>
          <a:p>
            <a:pPr marL="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Substantiated Complainant’s discrimination claims are usually accompanied with a number of proposed remedies.</a:t>
            </a:r>
          </a:p>
          <a:p>
            <a:pPr marL="0" marR="0" indent="0">
              <a:lnSpc>
                <a:spcPct val="107000"/>
              </a:lnSpc>
              <a:spcBef>
                <a:spcPts val="0"/>
              </a:spcBef>
              <a:spcAft>
                <a:spcPts val="800"/>
              </a:spcAft>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35785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A4C76-BE8C-462D-B33E-935E74DEFDBA}"/>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61518FE5-5A19-4C8C-BC07-5740B51FD0F4}"/>
              </a:ext>
            </a:extLst>
          </p:cNvPr>
          <p:cNvSpPr>
            <a:spLocks noGrp="1"/>
          </p:cNvSpPr>
          <p:nvPr>
            <p:ph idx="1"/>
          </p:nvPr>
        </p:nvSpPr>
        <p:spPr/>
        <p:txBody>
          <a:bodyPr vert="horz" lIns="91440" tIns="45720" rIns="91440" bIns="45720" rtlCol="0" anchor="t">
            <a:normAutofit fontScale="70000" lnSpcReduction="20000"/>
          </a:bodyPr>
          <a:lstStyle/>
          <a:p>
            <a:pPr>
              <a:buNone/>
            </a:pPr>
            <a:r>
              <a:rPr lang="en-US" dirty="0">
                <a:ea typeface="+mn-lt"/>
                <a:cs typeface="+mn-lt"/>
              </a:rPr>
              <a:t>The information provided herein does not, and is not intended to, constitute legal advice; instead, all information, content, and materials available are for general informational purposes only.  Information on this website may not constitute the most up-to-date legal or other information.  This contains links to other third-party websites.  Such links are only for the convenience of the reader, user or browser; there is no intent to recommend or endorse the contents of the third-party sites. </a:t>
            </a:r>
            <a:endParaRPr lang="en-US"/>
          </a:p>
          <a:p>
            <a:pPr>
              <a:buNone/>
            </a:pPr>
            <a:r>
              <a:rPr lang="en-US" dirty="0">
                <a:ea typeface="+mn-lt"/>
                <a:cs typeface="+mn-lt"/>
              </a:rPr>
              <a:t>Readers of this should contact their attorney to obtain advice with respect to any particular legal matter.  No reader, user, or browser of this should act or refrain from acting on the basis of information on this site without first seeking legal advice from counsel in the relevant jurisdiction.  Only your individual attorney can provide assurances that the information contained herein – and your interpretation of it – is applicable or appropriate to your particular situation.  Use of, and access to, this or any of the links or resources contained within the do not create an attorney-client relationship between the reader, user, or browser and website authors, contributors, contributing law firms, or committee members and their respective employers.  </a:t>
            </a:r>
            <a:endParaRPr lang="en-US"/>
          </a:p>
          <a:p>
            <a:pPr marL="0" indent="0">
              <a:buNone/>
            </a:pPr>
            <a:r>
              <a:rPr lang="en-US" dirty="0">
                <a:ea typeface="+mn-lt"/>
                <a:cs typeface="+mn-lt"/>
              </a:rPr>
              <a:t>The views expressed at, or through, herein are those of the individual authors writing in their individual capacities only – not those of their respective employers, or committee/task force as a whole.  All liability with respect to actions taken or not taken based on the contents of this site are hereby expressly disclaimed.  The content on this posting is provided "as is;" no representations are made that the content is error-free. </a:t>
            </a:r>
            <a:endParaRPr lang="en-US"/>
          </a:p>
        </p:txBody>
      </p:sp>
    </p:spTree>
    <p:extLst>
      <p:ext uri="{BB962C8B-B14F-4D97-AF65-F5344CB8AC3E}">
        <p14:creationId xmlns:p14="http://schemas.microsoft.com/office/powerpoint/2010/main" val="2089092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3667A-9C9A-42B8-B5CF-814803C240A1}"/>
              </a:ext>
            </a:extLst>
          </p:cNvPr>
          <p:cNvSpPr>
            <a:spLocks noGrp="1"/>
          </p:cNvSpPr>
          <p:nvPr>
            <p:ph type="title"/>
          </p:nvPr>
        </p:nvSpPr>
        <p:spPr/>
        <p:txBody>
          <a:bodyPr/>
          <a:lstStyle/>
          <a:p>
            <a:r>
              <a:rPr lang="en-US" dirty="0"/>
              <a:t>A word on age</a:t>
            </a:r>
          </a:p>
        </p:txBody>
      </p:sp>
      <p:sp>
        <p:nvSpPr>
          <p:cNvPr id="3" name="Content Placeholder 2">
            <a:extLst>
              <a:ext uri="{FF2B5EF4-FFF2-40B4-BE49-F238E27FC236}">
                <a16:creationId xmlns:a16="http://schemas.microsoft.com/office/drawing/2014/main" id="{73E61FC8-3EB6-413A-8B75-4215E74689B4}"/>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In rejecting an argument in a case that Army National Guard’s maximum age regulations violate the Militia Clause of the U.S. Constitution, the district court in Oregon found that that maximum age regulations apply only to federally recognized National Guard officers, and they do not restrict the authority of States to appoint officers of their militias. See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Randelman</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v. Blum, 2006 U.S. Dist. LEXIS 799958, *10 (D. Or. Oct. 27, 2006).</a:t>
            </a:r>
          </a:p>
          <a:p>
            <a:pPr marL="0" marR="0" indent="0">
              <a:lnSpc>
                <a:spcPct val="107000"/>
              </a:lnSpc>
              <a:spcBef>
                <a:spcPts val="0"/>
              </a:spcBef>
              <a:spcAft>
                <a:spcPts val="800"/>
              </a:spcAft>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685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6EC4A-A108-4BEE-827C-18966B97141E}"/>
              </a:ext>
            </a:extLst>
          </p:cNvPr>
          <p:cNvSpPr>
            <a:spLocks noGrp="1"/>
          </p:cNvSpPr>
          <p:nvPr>
            <p:ph type="title"/>
          </p:nvPr>
        </p:nvSpPr>
        <p:spPr/>
        <p:txBody>
          <a:bodyPr/>
          <a:lstStyle/>
          <a:p>
            <a:r>
              <a:rPr lang="en-US" dirty="0"/>
              <a:t>Individuals who engage in unlawful discrimination</a:t>
            </a:r>
          </a:p>
        </p:txBody>
      </p:sp>
      <p:sp>
        <p:nvSpPr>
          <p:cNvPr id="3" name="Content Placeholder 2">
            <a:extLst>
              <a:ext uri="{FF2B5EF4-FFF2-40B4-BE49-F238E27FC236}">
                <a16:creationId xmlns:a16="http://schemas.microsoft.com/office/drawing/2014/main" id="{4BC5D285-9AF9-490B-9A93-4A183AF5C6B4}"/>
              </a:ext>
            </a:extLst>
          </p:cNvPr>
          <p:cNvSpPr>
            <a:spLocks noGrp="1"/>
          </p:cNvSpPr>
          <p:nvPr>
            <p:ph idx="1"/>
          </p:nvPr>
        </p:nvSpPr>
        <p:spPr/>
        <p:txBody>
          <a:bodyPr/>
          <a:lstStyle/>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National Guard Discrimination Complaint Program requires that “leaders will take appropriate disciplinary action against any individual, employed or in service pursuant to Title 32 who engages in unlawful discriminatory practices.” CNBGI 9601.01, Encl. A, para. 8(d). CNGBI 9601.01 requirement that a State will take appropriate disciplinary action against an individual who engages in unlawful discrimination.</a:t>
            </a:r>
          </a:p>
          <a:p>
            <a:endParaRPr lang="en-US" dirty="0"/>
          </a:p>
        </p:txBody>
      </p:sp>
    </p:spTree>
    <p:extLst>
      <p:ext uri="{BB962C8B-B14F-4D97-AF65-F5344CB8AC3E}">
        <p14:creationId xmlns:p14="http://schemas.microsoft.com/office/powerpoint/2010/main" val="37782583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AFF04-F696-4E54-A9E6-475C438F2647}"/>
              </a:ext>
            </a:extLst>
          </p:cNvPr>
          <p:cNvSpPr>
            <a:spLocks noGrp="1"/>
          </p:cNvSpPr>
          <p:nvPr>
            <p:ph type="title"/>
          </p:nvPr>
        </p:nvSpPr>
        <p:spPr/>
        <p:txBody>
          <a:bodyPr/>
          <a:lstStyle/>
          <a:p>
            <a:r>
              <a:rPr lang="en-US" sz="4000" dirty="0">
                <a:effectLst/>
                <a:latin typeface="Calibri" panose="020F0502020204030204" pitchFamily="34" charset="0"/>
                <a:ea typeface="Times New Roman" panose="02020603050405020304" pitchFamily="18" charset="0"/>
                <a:cs typeface="Times New Roman" panose="02020603050405020304" pitchFamily="18" charset="0"/>
              </a:rPr>
              <a:t>Do not focus on punishing offenders</a:t>
            </a:r>
            <a:br>
              <a:rPr lang="en-US" sz="4000" dirty="0">
                <a:effectLst/>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FEA19C1-B42F-4428-9EBA-E6FC3F8ADCBB}"/>
              </a:ext>
            </a:extLst>
          </p:cNvPr>
          <p:cNvSpPr>
            <a:spLocks noGrp="1"/>
          </p:cNvSpPr>
          <p:nvPr>
            <p:ph idx="1"/>
          </p:nvPr>
        </p:nvSpPr>
        <p:spPr/>
        <p:txBody>
          <a:bodyPr vert="horz" lIns="91440" tIns="45720" rIns="91440" bIns="45720" rtlCol="0" anchor="t">
            <a:normAutofit fontScale="85000" lnSpcReduction="10000"/>
          </a:bodyPr>
          <a:lstStyle/>
          <a:p>
            <a:pPr marL="0" indent="0">
              <a:lnSpc>
                <a:spcPct val="107000"/>
              </a:lnSpc>
              <a:spcBef>
                <a:spcPts val="0"/>
              </a:spcBef>
              <a:spcAft>
                <a:spcPts val="800"/>
              </a:spcAft>
              <a:buNone/>
            </a:pPr>
            <a:r>
              <a:rPr lang="en-US" sz="1800" dirty="0">
                <a:effectLst/>
                <a:latin typeface="Calibri"/>
                <a:ea typeface="Times New Roman" panose="02020603050405020304" pitchFamily="18" charset="0"/>
                <a:cs typeface="Times New Roman"/>
              </a:rPr>
              <a:t>NGB EI may er in proposing disciplinary action be taken against specific individuals because the proposal could be deemed as unfair and a denial of due process for the affected persons. This is in part, by reviewing the EEOC’s approach under similar circumstances when it orders a federal agency to take disciplinary against a responsible management official. For example, in Miller v. </a:t>
            </a:r>
            <a:r>
              <a:rPr lang="en-US" sz="1800" dirty="0" err="1">
                <a:effectLst/>
                <a:latin typeface="Calibri"/>
                <a:ea typeface="Times New Roman" panose="02020603050405020304" pitchFamily="18" charset="0"/>
                <a:cs typeface="Times New Roman"/>
              </a:rPr>
              <a:t>Shinsecki</a:t>
            </a:r>
            <a:r>
              <a:rPr lang="en-US" sz="1800" dirty="0">
                <a:effectLst/>
                <a:latin typeface="Calibri"/>
                <a:ea typeface="Times New Roman" panose="02020603050405020304" pitchFamily="18" charset="0"/>
                <a:cs typeface="Times New Roman"/>
              </a:rPr>
              <a:t>, Appeal No. 0120093073, 2011 EEOPUB LEXIS 1656 (June 6, 2011), the EEOC reversed the Department of Veterans Affairs’ final agency decision finding no discrimination and </a:t>
            </a:r>
            <a:r>
              <a:rPr lang="en-US" sz="1800" dirty="0">
                <a:latin typeface="Calibri"/>
                <a:ea typeface="Times New Roman" panose="02020603050405020304" pitchFamily="18" charset="0"/>
                <a:cs typeface="Times New Roman"/>
              </a:rPr>
              <a:t>held that </a:t>
            </a:r>
            <a:r>
              <a:rPr lang="en-US" sz="1800" dirty="0">
                <a:effectLst/>
                <a:latin typeface="Calibri"/>
                <a:ea typeface="Times New Roman" panose="02020603050405020304" pitchFamily="18" charset="0"/>
                <a:cs typeface="Times New Roman"/>
              </a:rPr>
              <a:t>the complainant had been sexually harassed by a coworker and that his supervisors had failed to take appropriate action after he reported the harassment. In its order directing remedial relief, the EEOC, in part, stated:</a:t>
            </a:r>
            <a:r>
              <a:rPr lang="en-US" sz="1800" dirty="0">
                <a:latin typeface="Calibri"/>
                <a:ea typeface="Times New Roman" panose="02020603050405020304" pitchFamily="18" charset="0"/>
                <a:cs typeface="Times New Roman"/>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Agency shall consider taking appropriate disciplinary action against the responsible management officials</a:t>
            </a:r>
            <a:r>
              <a:rPr lang="en-US" sz="1800" b="1" u="sng" dirty="0">
                <a:effectLst/>
                <a:latin typeface="Calibri" panose="020F0502020204030204" pitchFamily="34" charset="0"/>
                <a:ea typeface="Times New Roman" panose="02020603050405020304" pitchFamily="18" charset="0"/>
                <a:cs typeface="Times New Roman" panose="02020603050405020304" pitchFamily="18" charset="0"/>
              </a:rPr>
              <a:t>. The Commission does not consider training to be disciplinary action.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Agency shall report its decision to the compliance officer. If the Agency decides to take disciplinary action, it shall identify the action taken.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If the Agency decides not to take disciplinary action, it shall set forth the reason(s) for its decision not to impose discipline.</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If any responsible management official has left the agency’s employ, the Agency shall provide documentation of their departure date(s).Miller, 2011 EEOPUB LEXIS 1656 at *39. The language in this order appears to be the EEOC’s standard formulation for directing an agency to take disciplinary action against a responsible management official. </a:t>
            </a:r>
          </a:p>
          <a:p>
            <a:pPr marL="457200" lvl="1">
              <a:lnSpc>
                <a:spcPct val="107000"/>
              </a:lnSpc>
              <a:spcBef>
                <a:spcPts val="0"/>
              </a:spcBef>
              <a:spcAft>
                <a:spcPts val="80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Given the entitlement of employees and service members to notice and opportunity to be heard in responding to most adverse actions, it is a better practice is to follow the EEOC’s lead and to propose disciplinary without identifying the individual(s) in the proposed resolution.</a:t>
            </a:r>
          </a:p>
          <a:p>
            <a:endParaRPr lang="en-US" dirty="0"/>
          </a:p>
        </p:txBody>
      </p:sp>
    </p:spTree>
    <p:extLst>
      <p:ext uri="{BB962C8B-B14F-4D97-AF65-F5344CB8AC3E}">
        <p14:creationId xmlns:p14="http://schemas.microsoft.com/office/powerpoint/2010/main" val="2963171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5DBE5-2B50-4670-BE39-70E1BAA75668}"/>
              </a:ext>
            </a:extLst>
          </p:cNvPr>
          <p:cNvSpPr>
            <a:spLocks noGrp="1"/>
          </p:cNvSpPr>
          <p:nvPr>
            <p:ph type="title"/>
          </p:nvPr>
        </p:nvSpPr>
        <p:spPr/>
        <p:txBody>
          <a:bodyPr/>
          <a:lstStyle/>
          <a:p>
            <a:r>
              <a:rPr lang="en-US" dirty="0"/>
              <a:t>The hearing</a:t>
            </a:r>
          </a:p>
        </p:txBody>
      </p:sp>
      <p:sp>
        <p:nvSpPr>
          <p:cNvPr id="3" name="Content Placeholder 2">
            <a:extLst>
              <a:ext uri="{FF2B5EF4-FFF2-40B4-BE49-F238E27FC236}">
                <a16:creationId xmlns:a16="http://schemas.microsoft.com/office/drawing/2014/main" id="{D4D3F7E7-E0E3-4CD1-8149-D2F9B22E3C34}"/>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goal for the Complainant during the hearing process is to substantiate that they were subjected to discrimination and harassment based upon their race as documented in the NPR, and that they should be afforded a remedy for the substantiated discrimination. In addition, the State has an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obligation</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under CNGBI 9601.01 to take appropriate disciplinary action.</a:t>
            </a:r>
          </a:p>
          <a:p>
            <a:r>
              <a:rPr lang="en-US" sz="1800" dirty="0">
                <a:latin typeface="Calibri"/>
                <a:cs typeface="Times New Roman"/>
              </a:rPr>
              <a:t>The Hearing is carried out as a Court proceeding accordingly an Attorney is critical to advocating for you; the science of conducting discovery, making motions and formulating arguments with relevant case law is not intuitive</a:t>
            </a:r>
          </a:p>
          <a:p>
            <a:pPr lvl="1"/>
            <a:r>
              <a:rPr lang="en-US" sz="1600" dirty="0">
                <a:latin typeface="Calibri"/>
                <a:cs typeface="Times New Roman"/>
              </a:rPr>
              <a:t>If you </a:t>
            </a:r>
            <a:r>
              <a:rPr lang="en-US" sz="1600" dirty="0" err="1">
                <a:latin typeface="Calibri"/>
                <a:cs typeface="Times New Roman"/>
              </a:rPr>
              <a:t>can not</a:t>
            </a:r>
            <a:r>
              <a:rPr lang="en-US" sz="1600" dirty="0">
                <a:latin typeface="Calibri"/>
                <a:cs typeface="Times New Roman"/>
              </a:rPr>
              <a:t> retain a lawyer, see if you can get one to provide advice and draft motions and arguments</a:t>
            </a:r>
          </a:p>
          <a:p>
            <a:pPr lvl="1"/>
            <a:r>
              <a:rPr lang="en-US" sz="1600" dirty="0">
                <a:latin typeface="Calibri"/>
                <a:cs typeface="Times New Roman"/>
              </a:rPr>
              <a:t>Try law clinics at a nearby law school for a law student that can help</a:t>
            </a:r>
          </a:p>
          <a:p>
            <a:r>
              <a:rPr lang="en-US" sz="1800" dirty="0">
                <a:latin typeface="Calibri"/>
                <a:cs typeface="Times New Roman"/>
              </a:rPr>
              <a:t>If NGB substantiates your allegations, the State may request a hearing</a:t>
            </a:r>
          </a:p>
          <a:p>
            <a:r>
              <a:rPr lang="en-US" sz="1800" dirty="0">
                <a:latin typeface="Calibri"/>
                <a:cs typeface="Times New Roman"/>
              </a:rPr>
              <a:t>The State will likely narrow the scope of the hearing and attempt to get you to stand mute</a:t>
            </a:r>
          </a:p>
          <a:p>
            <a:pPr lvl="1"/>
            <a:r>
              <a:rPr lang="en-US" sz="1600" dirty="0">
                <a:latin typeface="Calibri"/>
                <a:cs typeface="Times New Roman"/>
              </a:rPr>
              <a:t>You must continue to advocate for yourself and your findings</a:t>
            </a:r>
          </a:p>
          <a:p>
            <a:endParaRPr lang="en-US" dirty="0"/>
          </a:p>
        </p:txBody>
      </p:sp>
    </p:spTree>
    <p:extLst>
      <p:ext uri="{BB962C8B-B14F-4D97-AF65-F5344CB8AC3E}">
        <p14:creationId xmlns:p14="http://schemas.microsoft.com/office/powerpoint/2010/main" val="3774822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2B435-4713-4407-AC66-6AAF22D0B573}"/>
              </a:ext>
            </a:extLst>
          </p:cNvPr>
          <p:cNvSpPr>
            <a:spLocks noGrp="1"/>
          </p:cNvSpPr>
          <p:nvPr>
            <p:ph type="title"/>
          </p:nvPr>
        </p:nvSpPr>
        <p:spPr/>
        <p:txBody>
          <a:bodyPr/>
          <a:lstStyle/>
          <a:p>
            <a:r>
              <a:rPr lang="en-US" dirty="0"/>
              <a:t>AGENCY COMPLIANCE	</a:t>
            </a:r>
          </a:p>
        </p:txBody>
      </p:sp>
      <p:sp>
        <p:nvSpPr>
          <p:cNvPr id="3" name="Content Placeholder 2">
            <a:extLst>
              <a:ext uri="{FF2B5EF4-FFF2-40B4-BE49-F238E27FC236}">
                <a16:creationId xmlns:a16="http://schemas.microsoft.com/office/drawing/2014/main" id="{E97DE703-5E10-481C-909D-B24DA7BD871C}"/>
              </a:ext>
            </a:extLst>
          </p:cNvPr>
          <p:cNvSpPr>
            <a:spLocks noGrp="1"/>
          </p:cNvSpPr>
          <p:nvPr>
            <p:ph idx="1"/>
          </p:nvPr>
        </p:nvSpPr>
        <p:spPr/>
        <p:txBody>
          <a:bodyPr/>
          <a:lstStyle/>
          <a:p>
            <a:pPr marL="0" indent="0">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To document its compliance with the hearing decision, the State should file a written notice with NGB EI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and the Complainant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within 30 calendar days of receipt of this decision on its actions in response to the above recommended remedies. The State, thereafter,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shall provide a periodic update on its continuing remedial efforts every 30 calendar days to NGB EI and Complainant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until it has completed its compliance actions.</a:t>
            </a:r>
          </a:p>
          <a:p>
            <a:pPr marL="0" indent="0">
              <a:buNone/>
            </a:pPr>
            <a:endParaRPr lang="en-US" dirty="0"/>
          </a:p>
        </p:txBody>
      </p:sp>
    </p:spTree>
    <p:extLst>
      <p:ext uri="{BB962C8B-B14F-4D97-AF65-F5344CB8AC3E}">
        <p14:creationId xmlns:p14="http://schemas.microsoft.com/office/powerpoint/2010/main" val="38278979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A76F1-11A3-4A72-B084-B35430177691}"/>
              </a:ext>
            </a:extLst>
          </p:cNvPr>
          <p:cNvSpPr>
            <a:spLocks noGrp="1"/>
          </p:cNvSpPr>
          <p:nvPr>
            <p:ph type="title"/>
          </p:nvPr>
        </p:nvSpPr>
        <p:spPr/>
        <p:txBody>
          <a:bodyPr/>
          <a:lstStyle/>
          <a:p>
            <a:r>
              <a:rPr lang="en-US" dirty="0"/>
              <a:t>Exception to policy (ETP)</a:t>
            </a:r>
          </a:p>
        </p:txBody>
      </p:sp>
      <p:sp>
        <p:nvSpPr>
          <p:cNvPr id="3" name="Content Placeholder 2">
            <a:extLst>
              <a:ext uri="{FF2B5EF4-FFF2-40B4-BE49-F238E27FC236}">
                <a16:creationId xmlns:a16="http://schemas.microsoft.com/office/drawing/2014/main" id="{76BF4796-ED60-44EB-94BB-D1AAC41D6C13}"/>
              </a:ext>
            </a:extLst>
          </p:cNvPr>
          <p:cNvSpPr>
            <a:spLocks noGrp="1"/>
          </p:cNvSpPr>
          <p:nvPr>
            <p:ph idx="1"/>
          </p:nvPr>
        </p:nvSpPr>
        <p:spPr/>
        <p:txBody>
          <a:bodyPr/>
          <a:lstStyle/>
          <a:p>
            <a:pPr marL="0" indent="0">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If a remedial action goes against a policy The State should </a:t>
            </a: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file an exception to policy application with NGB ARNG-HRH requesting waiver</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In the event, NGB ARNG-HRH does not grant an exception to policy, the State should propose to NGB EI an alternative remedy that will rectify or compensate the Complainant for the discrimination substantiated in this case.</a:t>
            </a:r>
          </a:p>
          <a:p>
            <a:endParaRPr lang="en-US" dirty="0"/>
          </a:p>
        </p:txBody>
      </p:sp>
    </p:spTree>
    <p:extLst>
      <p:ext uri="{BB962C8B-B14F-4D97-AF65-F5344CB8AC3E}">
        <p14:creationId xmlns:p14="http://schemas.microsoft.com/office/powerpoint/2010/main" val="38299245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64209-2DB1-4FA9-AD90-B25A9D1BB9E6}"/>
              </a:ext>
            </a:extLst>
          </p:cNvPr>
          <p:cNvSpPr>
            <a:spLocks noGrp="1"/>
          </p:cNvSpPr>
          <p:nvPr>
            <p:ph type="title"/>
          </p:nvPr>
        </p:nvSpPr>
        <p:spPr/>
        <p:txBody>
          <a:bodyPr/>
          <a:lstStyle/>
          <a:p>
            <a:r>
              <a:rPr lang="en-US" dirty="0"/>
              <a:t>Additional reading/Information</a:t>
            </a:r>
          </a:p>
        </p:txBody>
      </p:sp>
      <p:sp>
        <p:nvSpPr>
          <p:cNvPr id="3" name="Content Placeholder 2">
            <a:extLst>
              <a:ext uri="{FF2B5EF4-FFF2-40B4-BE49-F238E27FC236}">
                <a16:creationId xmlns:a16="http://schemas.microsoft.com/office/drawing/2014/main" id="{6F78DCD3-A73E-4042-A566-C5EB90CAB4E6}"/>
              </a:ext>
            </a:extLst>
          </p:cNvPr>
          <p:cNvSpPr>
            <a:spLocks noGrp="1"/>
          </p:cNvSpPr>
          <p:nvPr>
            <p:ph idx="1"/>
          </p:nvPr>
        </p:nvSpPr>
        <p:spPr/>
        <p:txBody>
          <a:bodyPr vert="horz" lIns="91440" tIns="45720" rIns="91440" bIns="45720" rtlCol="0" anchor="t">
            <a:normAutofit/>
          </a:bodyPr>
          <a:lstStyle/>
          <a:p>
            <a:pPr marL="0" indent="0">
              <a:buNone/>
            </a:pPr>
            <a:r>
              <a:rPr lang="en-US" dirty="0"/>
              <a:t>1. Bruce Yamashita</a:t>
            </a:r>
          </a:p>
          <a:p>
            <a:pPr marL="342900" indent="-342900"/>
            <a:r>
              <a:rPr lang="en-US" dirty="0">
                <a:ea typeface="+mn-lt"/>
                <a:cs typeface="+mn-lt"/>
                <a:hlinkClick r:id="rId2"/>
              </a:rPr>
              <a:t>Racism in the Marine Corps? Bruce Yamashita on His 5-Year Battle Against Discrimination - YouTube</a:t>
            </a:r>
            <a:endParaRPr lang="en-US" dirty="0"/>
          </a:p>
          <a:p>
            <a:pPr marL="342900" indent="-342900"/>
            <a:r>
              <a:rPr lang="en-US" dirty="0">
                <a:ea typeface="+mn-lt"/>
                <a:cs typeface="+mn-lt"/>
                <a:hlinkClick r:id="rId3"/>
              </a:rPr>
              <a:t>Bruce Yamashita (fightingtradition.com)</a:t>
            </a:r>
            <a:endParaRPr lang="en-US" dirty="0"/>
          </a:p>
          <a:p>
            <a:pPr marL="0" indent="0">
              <a:buNone/>
            </a:pPr>
            <a:r>
              <a:rPr lang="en-US" dirty="0"/>
              <a:t>2. Tom Vanden Brook</a:t>
            </a:r>
          </a:p>
          <a:p>
            <a:pPr marL="342900" indent="-342900"/>
            <a:r>
              <a:rPr lang="en-US" dirty="0">
                <a:ea typeface="+mn-lt"/>
                <a:cs typeface="+mn-lt"/>
                <a:hlinkClick r:id="rId4"/>
              </a:rPr>
              <a:t>Military diversity: Army shows few Black officers in top leadership (usatoday.com)</a:t>
            </a:r>
          </a:p>
          <a:p>
            <a:pPr marL="342900" indent="-342900"/>
            <a:r>
              <a:rPr lang="en-US" dirty="0">
                <a:ea typeface="+mn-lt"/>
                <a:cs typeface="+mn-lt"/>
                <a:hlinkClick r:id="rId5"/>
              </a:rPr>
              <a:t>PressReader.com - Digital Newspaper &amp; Magazine Subscriptions</a:t>
            </a:r>
            <a:endParaRPr lang="en-US" dirty="0"/>
          </a:p>
        </p:txBody>
      </p:sp>
    </p:spTree>
    <p:extLst>
      <p:ext uri="{BB962C8B-B14F-4D97-AF65-F5344CB8AC3E}">
        <p14:creationId xmlns:p14="http://schemas.microsoft.com/office/powerpoint/2010/main" val="2395359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057A8-5AAA-4060-97D5-3AF21FF807E8}"/>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560A03A-14E5-47ED-9625-85CB3F8650F7}"/>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CNGBM 9601.01 27 September 2015</a:t>
            </a:r>
          </a:p>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Acceptable allegation recorded on NGB form 333 with NGB-EO-CMA coordination 180 c- days.</a:t>
            </a:r>
          </a:p>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CNGBI 9601.01, National Guard Discrimination Complaint Program</a:t>
            </a:r>
          </a:p>
          <a:p>
            <a:pPr marL="800100" lvl="1" indent="-342900">
              <a:lnSpc>
                <a:spcPct val="107000"/>
              </a:lnSpc>
              <a:spcBef>
                <a:spcPts val="0"/>
              </a:spcBef>
              <a:buFont typeface="Symbol" panose="05050102010706020507" pitchFamily="18" charset="2"/>
              <a:buChar char=""/>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along with the right of NG members and people receiving services through NG programs, to file a discrimination complaint on the basis of race, color, national origin, religion, or sex-gender—including sexual harassment—and reprisal concerning prior engagement in protected discrimination process-related activity.</a:t>
            </a:r>
          </a:p>
          <a:p>
            <a:pPr marL="800100" lvl="1" indent="-342900">
              <a:lnSpc>
                <a:spcPct val="107000"/>
              </a:lnSpc>
              <a:spcBef>
                <a:spcPts val="0"/>
              </a:spcBef>
              <a:buFont typeface="Symbol" panose="05050102010706020507" pitchFamily="18" charset="2"/>
              <a:buChar char=""/>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The NGB prohibits unlawful discrimination under its authority granted in references b, h, </a:t>
            </a:r>
            <a:r>
              <a:rPr lang="en-US" sz="1600"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j, Sections 108 through 110 of reference k, and Sections 10501 through 10503 of reference l.</a:t>
            </a:r>
          </a:p>
          <a:p>
            <a:pPr marL="800100" lvl="1" indent="-342900">
              <a:lnSpc>
                <a:spcPct val="107000"/>
              </a:lnSpc>
              <a:spcBef>
                <a:spcPts val="0"/>
              </a:spcBef>
              <a:spcAft>
                <a:spcPts val="800"/>
              </a:spcAft>
              <a:buFont typeface="Symbol" panose="05050102010706020507" pitchFamily="18" charset="2"/>
              <a:buChar char=""/>
            </a:pPr>
            <a:r>
              <a:rPr lang="en-US" sz="1600" b="1" dirty="0">
                <a:effectLst/>
                <a:latin typeface="Calibri" panose="020F0502020204030204" pitchFamily="34" charset="0"/>
                <a:ea typeface="Times New Roman" panose="02020603050405020304" pitchFamily="18" charset="0"/>
                <a:cs typeface="Times New Roman" panose="02020603050405020304" pitchFamily="18" charset="0"/>
              </a:rPr>
              <a:t>Receipt of Title 32 funding, in whole or part, is contingent upon compliance with the policies and processes set forth within this instruction</a:t>
            </a: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under the authority granted in Section 108 of reference k, irrespective of whether the alleged discriminatory conduct falls within a specifically enumerated basis under reference j.</a:t>
            </a:r>
          </a:p>
          <a:p>
            <a:pPr marL="0" indent="0">
              <a:buNone/>
            </a:pPr>
            <a:endParaRPr lang="en-US" dirty="0"/>
          </a:p>
        </p:txBody>
      </p:sp>
    </p:spTree>
    <p:extLst>
      <p:ext uri="{BB962C8B-B14F-4D97-AF65-F5344CB8AC3E}">
        <p14:creationId xmlns:p14="http://schemas.microsoft.com/office/powerpoint/2010/main" val="11060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5381B-6F5D-49AF-A3B5-00F717356A26}"/>
              </a:ext>
            </a:extLst>
          </p:cNvPr>
          <p:cNvSpPr>
            <a:spLocks noGrp="1"/>
          </p:cNvSpPr>
          <p:nvPr>
            <p:ph type="title"/>
          </p:nvPr>
        </p:nvSpPr>
        <p:spPr/>
        <p:txBody>
          <a:bodyPr/>
          <a:lstStyle/>
          <a:p>
            <a:pPr>
              <a:lnSpc>
                <a:spcPct val="107000"/>
              </a:lnSpc>
              <a:spcBef>
                <a:spcPts val="0"/>
              </a:spcBef>
              <a:spcAft>
                <a:spcPts val="800"/>
              </a:spcAft>
            </a:pPr>
            <a:r>
              <a:rPr lang="en-US" sz="1800" dirty="0">
                <a:effectLst/>
                <a:latin typeface="Roboto"/>
                <a:ea typeface="Times New Roman" panose="02020603050405020304" pitchFamily="18" charset="0"/>
                <a:cs typeface="Times New Roman"/>
              </a:rPr>
              <a:t>CNGBM 9601.01, National Guard Discrimination Complaint Process. 25 April 2017</a:t>
            </a:r>
            <a:br>
              <a:rPr lang="en-US" sz="1800" dirty="0">
                <a:effectLst/>
                <a:latin typeface="Calibri" panose="020F0502020204030204" pitchFamily="34" charset="0"/>
                <a:ea typeface="Times New Roman" panose="02020603050405020304" pitchFamily="18" charset="0"/>
                <a:cs typeface="Times New Roman" panose="02020603050405020304" pitchFamily="18" charset="0"/>
              </a:rPr>
            </a:br>
            <a:r>
              <a:rPr lang="en-US" sz="1800" dirty="0">
                <a:latin typeface="Roboto"/>
                <a:ea typeface="Times New Roman" panose="02020603050405020304" pitchFamily="18" charset="0"/>
                <a:cs typeface="Times New Roman"/>
              </a:rPr>
              <a:t>signed by COL </a:t>
            </a:r>
            <a:r>
              <a:rPr lang="en-US" sz="1800" dirty="0">
                <a:effectLst/>
                <a:latin typeface="Roboto"/>
                <a:ea typeface="Times New Roman" panose="02020603050405020304" pitchFamily="18" charset="0"/>
                <a:cs typeface="Times New Roman"/>
              </a:rPr>
              <a:t>Stephen Mizak USAF Director National Guard Equal Opportunity</a:t>
            </a:r>
            <a:r>
              <a:rPr lang="en-US" sz="1800" dirty="0">
                <a:latin typeface="Roboto"/>
                <a:ea typeface="Times New Roman" panose="02020603050405020304" pitchFamily="18" charset="0"/>
                <a:cs typeface="Times New Roman"/>
              </a:rPr>
              <a:t> </a:t>
            </a:r>
            <a:endParaRPr lang="en-US" dirty="0"/>
          </a:p>
        </p:txBody>
      </p:sp>
      <p:pic>
        <p:nvPicPr>
          <p:cNvPr id="4" name="Content Placeholder 3">
            <a:extLst>
              <a:ext uri="{FF2B5EF4-FFF2-40B4-BE49-F238E27FC236}">
                <a16:creationId xmlns:a16="http://schemas.microsoft.com/office/drawing/2014/main" id="{40567942-EA0B-43A1-A6C4-85BFA7E4338E}"/>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94572" y="1672662"/>
            <a:ext cx="3069308" cy="4357950"/>
          </a:xfrm>
          <a:prstGeom prst="rect">
            <a:avLst/>
          </a:prstGeom>
        </p:spPr>
      </p:pic>
      <p:sp>
        <p:nvSpPr>
          <p:cNvPr id="7" name="TextBox 6">
            <a:extLst>
              <a:ext uri="{FF2B5EF4-FFF2-40B4-BE49-F238E27FC236}">
                <a16:creationId xmlns:a16="http://schemas.microsoft.com/office/drawing/2014/main" id="{042A1DBA-47B8-4880-8BED-4863836F50B4}"/>
              </a:ext>
            </a:extLst>
          </p:cNvPr>
          <p:cNvSpPr txBox="1"/>
          <p:nvPr/>
        </p:nvSpPr>
        <p:spPr>
          <a:xfrm>
            <a:off x="4274597" y="1491448"/>
            <a:ext cx="7426171" cy="4104713"/>
          </a:xfrm>
          <a:prstGeom prst="rect">
            <a:avLst/>
          </a:prstGeom>
          <a:noFill/>
        </p:spPr>
        <p:txBody>
          <a:bodyPr wrap="square">
            <a:spAutoFit/>
          </a:bodyPr>
          <a:lstStyle/>
          <a:p>
            <a:pPr marL="0" marR="0">
              <a:lnSpc>
                <a:spcPct val="107000"/>
              </a:lnSpc>
              <a:spcBef>
                <a:spcPts val="0"/>
              </a:spcBef>
              <a:spcAft>
                <a:spcPts val="800"/>
              </a:spcAft>
            </a:pPr>
            <a:r>
              <a:rPr lang="en-US" sz="1400" b="1" u="sng" dirty="0">
                <a:effectLst/>
                <a:latin typeface="Calibri" panose="020F0502020204030204" pitchFamily="34" charset="0"/>
                <a:ea typeface="Times New Roman" panose="02020603050405020304" pitchFamily="18" charset="0"/>
                <a:cs typeface="Times New Roman" panose="02020603050405020304" pitchFamily="18" charset="0"/>
              </a:rPr>
              <a:t>REFERENCES </a:t>
            </a:r>
          </a:p>
          <a:p>
            <a:pPr marL="0" marR="0">
              <a:lnSpc>
                <a:spcPct val="107000"/>
              </a:lnSpc>
              <a:spcBef>
                <a:spcPts val="0"/>
              </a:spcBef>
              <a:spcAft>
                <a:spcPts val="80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 CNGB Instruction 9601.01, 27 September 2015, “National Guard Discrimination Program”</a:t>
            </a:r>
          </a:p>
          <a:p>
            <a:pPr marL="0" marR="0">
              <a:lnSpc>
                <a:spcPct val="107000"/>
              </a:lnSpc>
              <a:spcBef>
                <a:spcPts val="0"/>
              </a:spcBef>
              <a:spcAft>
                <a:spcPts val="80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b. CNGB Instruction 0402.01, 24 July 2015, “National Guard Alternative Dispute Resolution”</a:t>
            </a:r>
          </a:p>
          <a:p>
            <a:pPr marL="0" marR="0">
              <a:lnSpc>
                <a:spcPct val="107000"/>
              </a:lnSpc>
              <a:spcBef>
                <a:spcPts val="0"/>
              </a:spcBef>
              <a:spcAft>
                <a:spcPts val="80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 DoD Directive 1020.02E, 08 June 2015, “Diversity Management and Equal Opportunity in the DoD”</a:t>
            </a:r>
          </a:p>
          <a:p>
            <a:pPr marL="0" marR="0">
              <a:lnSpc>
                <a:spcPct val="107000"/>
              </a:lnSpc>
              <a:spcBef>
                <a:spcPts val="0"/>
              </a:spcBef>
              <a:spcAft>
                <a:spcPts val="80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 CNGB Manual 0402.01 04 January 2016, “Alternative Dispute Resolution Procedures”</a:t>
            </a:r>
          </a:p>
          <a:p>
            <a:pPr marL="0" marR="0">
              <a:lnSpc>
                <a:spcPct val="107000"/>
              </a:lnSpc>
              <a:spcBef>
                <a:spcPts val="0"/>
              </a:spcBef>
              <a:spcAft>
                <a:spcPts val="80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e. NGR 600-23/ANGR 30-12, 30 December 1974 “Nondiscrimination </a:t>
            </a:r>
            <a:r>
              <a:rPr lang="en-US" sz="1400" dirty="0" err="1">
                <a:effectLst/>
                <a:latin typeface="Calibri" panose="020F0502020204030204" pitchFamily="34" charset="0"/>
                <a:ea typeface="Times New Roman" panose="02020603050405020304" pitchFamily="18" charset="0"/>
                <a:cs typeface="Times New Roman" panose="02020603050405020304" pitchFamily="18" charset="0"/>
              </a:rPr>
              <a:t>inFederally</a:t>
            </a: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Assisted Programs”</a:t>
            </a:r>
          </a:p>
          <a:p>
            <a:pPr marL="0" marR="0">
              <a:lnSpc>
                <a:spcPct val="107000"/>
              </a:lnSpc>
              <a:spcBef>
                <a:spcPts val="0"/>
              </a:spcBef>
              <a:spcAft>
                <a:spcPts val="80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f. 32 U.S.C. §108, “Forfeiture of Federal Benefits”</a:t>
            </a:r>
          </a:p>
          <a:p>
            <a:pPr marL="0" marR="0">
              <a:lnSpc>
                <a:spcPct val="107000"/>
              </a:lnSpc>
              <a:spcBef>
                <a:spcPts val="0"/>
              </a:spcBef>
              <a:spcAft>
                <a:spcPts val="80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g. 32 U.S.C. §709, “Technicians: Employment, Use, Status”</a:t>
            </a:r>
          </a:p>
          <a:p>
            <a:pPr marL="0" marR="0">
              <a:lnSpc>
                <a:spcPct val="107000"/>
              </a:lnSpc>
              <a:spcBef>
                <a:spcPts val="0"/>
              </a:spcBef>
              <a:spcAft>
                <a:spcPts val="80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h. CNGB Instruction 9600.01 13 November 2013, “Alternative Dispute Resolution Policy and Guidance” </a:t>
            </a:r>
          </a:p>
          <a:p>
            <a:pPr marL="0" marR="0">
              <a:lnSpc>
                <a:spcPct val="107000"/>
              </a:lnSpc>
              <a:spcBef>
                <a:spcPts val="0"/>
              </a:spcBef>
              <a:spcAft>
                <a:spcPts val="800"/>
              </a:spcAft>
            </a:pPr>
            <a:r>
              <a:rPr lang="en-US" sz="1400"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DoD Directive 1350.2, 18 August 1995, with change 01 dated 08 June 2015, </a:t>
            </a:r>
          </a:p>
          <a:p>
            <a:pPr marL="0" marR="0">
              <a:lnSpc>
                <a:spcPct val="107000"/>
              </a:lnSpc>
              <a:spcBef>
                <a:spcPts val="0"/>
              </a:spcBef>
              <a:spcAft>
                <a:spcPts val="80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“Department of Defense Military Equal Opportunity (MEO) Program”</a:t>
            </a:r>
          </a:p>
        </p:txBody>
      </p:sp>
    </p:spTree>
    <p:extLst>
      <p:ext uri="{BB962C8B-B14F-4D97-AF65-F5344CB8AC3E}">
        <p14:creationId xmlns:p14="http://schemas.microsoft.com/office/powerpoint/2010/main" val="2104691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3154-AAEB-424B-B582-1EB1A7F68E43}"/>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7687E0B4-1F7E-467C-A393-282106F369E0}"/>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725" t="3222" r="2863" b="12283"/>
          <a:stretch/>
        </p:blipFill>
        <p:spPr>
          <a:xfrm>
            <a:off x="608324" y="0"/>
            <a:ext cx="10975351" cy="6783531"/>
          </a:xfrm>
          <a:prstGeom prst="rect">
            <a:avLst/>
          </a:prstGeom>
        </p:spPr>
      </p:pic>
    </p:spTree>
    <p:extLst>
      <p:ext uri="{BB962C8B-B14F-4D97-AF65-F5344CB8AC3E}">
        <p14:creationId xmlns:p14="http://schemas.microsoft.com/office/powerpoint/2010/main" val="722336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A9091-37EC-4C59-B4C8-6805D303DE1E}"/>
              </a:ext>
            </a:extLst>
          </p:cNvPr>
          <p:cNvSpPr>
            <a:spLocks noGrp="1"/>
          </p:cNvSpPr>
          <p:nvPr>
            <p:ph type="title"/>
          </p:nvPr>
        </p:nvSpPr>
        <p:spPr/>
        <p:txBody>
          <a:bodyPr/>
          <a:lstStyle/>
          <a:p>
            <a:r>
              <a:rPr lang="en-US" sz="4000" dirty="0">
                <a:effectLst/>
                <a:latin typeface="Calibri" panose="020F0502020204030204" pitchFamily="34" charset="0"/>
                <a:ea typeface="Times New Roman" panose="02020603050405020304" pitchFamily="18" charset="0"/>
                <a:cs typeface="Times New Roman" panose="02020603050405020304" pitchFamily="18" charset="0"/>
              </a:rPr>
              <a:t>CNBGI 9601.01</a:t>
            </a:r>
            <a:endParaRPr lang="en-US" dirty="0"/>
          </a:p>
        </p:txBody>
      </p:sp>
      <p:sp>
        <p:nvSpPr>
          <p:cNvPr id="3" name="Content Placeholder 2">
            <a:extLst>
              <a:ext uri="{FF2B5EF4-FFF2-40B4-BE49-F238E27FC236}">
                <a16:creationId xmlns:a16="http://schemas.microsoft.com/office/drawing/2014/main" id="{E1A9486C-DF11-4CB3-B96E-DB2B3E8D2EC4}"/>
              </a:ext>
            </a:extLst>
          </p:cNvPr>
          <p:cNvSpPr>
            <a:spLocks noGrp="1"/>
          </p:cNvSpPr>
          <p:nvPr>
            <p:ph idx="1"/>
          </p:nvPr>
        </p:nvSpPr>
        <p:spPr/>
        <p:txBody>
          <a:bodyPr/>
          <a:lstStyle/>
          <a:p>
            <a:pPr marL="0" marR="0" indent="0">
              <a:lnSpc>
                <a:spcPct val="107000"/>
              </a:lnSpc>
              <a:spcBef>
                <a:spcPts val="0"/>
              </a:spcBef>
              <a:spcAft>
                <a:spcPts val="80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CNBGI 9601.01, Encl. A, para. 8. The instruction also provides that  the Chief of the National Guard Bureau is responsible for rectifying unjust personnel actions or compensating persons wronged by unlawful discrimination, when appropriate, and the Vice Chief of the National Guard Bureau will establish programs to ensure  compliance with the applicable laws and regulations and will enforce compliance regarding discrimination in the National Guard. Id., para. 1 and 2.</a:t>
            </a:r>
          </a:p>
          <a:p>
            <a:pPr marL="0" indent="0">
              <a:buNone/>
            </a:pPr>
            <a:endParaRPr lang="en-US" dirty="0"/>
          </a:p>
        </p:txBody>
      </p:sp>
    </p:spTree>
    <p:extLst>
      <p:ext uri="{BB962C8B-B14F-4D97-AF65-F5344CB8AC3E}">
        <p14:creationId xmlns:p14="http://schemas.microsoft.com/office/powerpoint/2010/main" val="924781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1512D-A9C6-45AD-A127-F098EB760EF0}"/>
              </a:ext>
            </a:extLst>
          </p:cNvPr>
          <p:cNvSpPr>
            <a:spLocks noGrp="1"/>
          </p:cNvSpPr>
          <p:nvPr>
            <p:ph type="title"/>
          </p:nvPr>
        </p:nvSpPr>
        <p:spPr/>
        <p:txBody>
          <a:bodyPr/>
          <a:lstStyle/>
          <a:p>
            <a:r>
              <a:rPr lang="en-US" dirty="0"/>
              <a:t>What Should happen</a:t>
            </a:r>
          </a:p>
        </p:txBody>
      </p:sp>
      <p:sp>
        <p:nvSpPr>
          <p:cNvPr id="3" name="Content Placeholder 2">
            <a:extLst>
              <a:ext uri="{FF2B5EF4-FFF2-40B4-BE49-F238E27FC236}">
                <a16:creationId xmlns:a16="http://schemas.microsoft.com/office/drawing/2014/main" id="{9ED90503-C5B8-48CC-B040-4B841522F6AE}"/>
              </a:ext>
            </a:extLst>
          </p:cNvPr>
          <p:cNvSpPr>
            <a:spLocks noGrp="1"/>
          </p:cNvSpPr>
          <p:nvPr>
            <p:ph idx="1"/>
          </p:nvPr>
        </p:nvSpPr>
        <p:spPr/>
        <p:txBody>
          <a:bodyPr vert="horz" lIns="91440" tIns="45720" rIns="91440" bIns="45720" rtlCol="0" anchor="t">
            <a:normAutofit/>
          </a:bodyPr>
          <a:lstStyle/>
          <a:p>
            <a:pPr marL="0" indent="0">
              <a:buNone/>
            </a:pPr>
            <a:r>
              <a:rPr lang="en-US" dirty="0"/>
              <a:t>Reference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CNGBM 9601.01</a:t>
            </a:r>
          </a:p>
          <a:p>
            <a:pPr marL="0" marR="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After filing a complaint. Within 180 days you should receive a redacted 15-6 and an NPR. The NPR may not be redacted.</a:t>
            </a:r>
          </a:p>
          <a:p>
            <a:pPr marL="0">
              <a:lnSpc>
                <a:spcPct val="107000"/>
              </a:lnSpc>
              <a:spcBef>
                <a:spcPts val="0"/>
              </a:spcBef>
              <a:spcAft>
                <a:spcPts val="800"/>
              </a:spcAft>
            </a:pPr>
            <a:r>
              <a:rPr lang="en-US" sz="1800" dirty="0">
                <a:effectLst/>
                <a:latin typeface="Calibri"/>
                <a:ea typeface="Times New Roman" panose="02020603050405020304" pitchFamily="18" charset="0"/>
                <a:cs typeface="Times New Roman"/>
              </a:rPr>
              <a:t>NPR should</a:t>
            </a:r>
            <a:r>
              <a:rPr lang="en-US" sz="1800" dirty="0">
                <a:latin typeface="Calibri"/>
                <a:ea typeface="Times New Roman" panose="02020603050405020304" pitchFamily="18" charset="0"/>
                <a:cs typeface="Times New Roman"/>
              </a:rPr>
              <a:t> </a:t>
            </a:r>
            <a:r>
              <a:rPr lang="en-US" sz="1800" dirty="0">
                <a:effectLst/>
                <a:latin typeface="Calibri"/>
                <a:ea typeface="Times New Roman" panose="02020603050405020304" pitchFamily="18" charset="0"/>
                <a:cs typeface="Times New Roman"/>
              </a:rPr>
              <a:t> also </a:t>
            </a:r>
            <a:r>
              <a:rPr lang="en-US" sz="1800" dirty="0" err="1">
                <a:effectLst/>
                <a:latin typeface="Calibri"/>
                <a:ea typeface="Times New Roman" panose="02020603050405020304" pitchFamily="18" charset="0"/>
                <a:cs typeface="Times New Roman"/>
              </a:rPr>
              <a:t>includes</a:t>
            </a:r>
            <a:r>
              <a:rPr lang="en-US" sz="1800" dirty="0">
                <a:effectLst/>
                <a:latin typeface="Calibri"/>
                <a:ea typeface="Times New Roman" panose="02020603050405020304" pitchFamily="18" charset="0"/>
                <a:cs typeface="Times New Roman"/>
              </a:rPr>
              <a:t> Complainant’s right to file a </a:t>
            </a:r>
            <a:r>
              <a:rPr lang="en-US" sz="1800" dirty="0">
                <a:latin typeface="Calibri"/>
                <a:ea typeface="Times New Roman" panose="02020603050405020304" pitchFamily="18" charset="0"/>
                <a:cs typeface="Times New Roman"/>
              </a:rPr>
              <a:t>FRR </a:t>
            </a:r>
            <a:r>
              <a:rPr lang="en-US" sz="1800" dirty="0">
                <a:effectLst/>
                <a:latin typeface="Calibri"/>
                <a:ea typeface="Times New Roman" panose="02020603050405020304" pitchFamily="18" charset="0"/>
                <a:cs typeface="Times New Roman"/>
              </a:rPr>
              <a:t>or Hearing Request if he deems the matter was not resolved satisfactorily.</a:t>
            </a:r>
            <a:r>
              <a:rPr lang="en-US" sz="1800" dirty="0">
                <a:latin typeface="Calibri"/>
                <a:ea typeface="Times New Roman" panose="02020603050405020304" pitchFamily="18" charset="0"/>
                <a:cs typeface="Times New Roman"/>
              </a:rPr>
              <a:t> </a:t>
            </a:r>
            <a:r>
              <a:rPr lang="en-US" sz="1800" dirty="0">
                <a:effectLst/>
                <a:latin typeface="Calibri"/>
                <a:ea typeface="Times New Roman" panose="02020603050405020304" pitchFamily="18" charset="0"/>
                <a:cs typeface="Times New Roman"/>
              </a:rPr>
              <a:t> The state may also file a Hearing Request if it objects to this notice.</a:t>
            </a:r>
          </a:p>
          <a:p>
            <a:pPr marL="0" marR="0">
              <a:lnSpc>
                <a:spcPct val="107000"/>
              </a:lnSpc>
              <a:spcBef>
                <a:spcPts val="0"/>
              </a:spcBef>
              <a:spcAft>
                <a:spcPts val="800"/>
              </a:spcAft>
            </a:pPr>
            <a:endParaRPr lang="en-US" sz="1800" dirty="0">
              <a:latin typeface="Calibri" panose="020F0502020204030204" pitchFamily="34" charset="0"/>
              <a:ea typeface="Times New Roman" panose="02020603050405020304" pitchFamily="18" charset="0"/>
              <a:cs typeface="Times New Roman" panose="02020603050405020304" pitchFamily="18" charset="0"/>
            </a:endParaRPr>
          </a:p>
          <a:p>
            <a:pPr marL="0">
              <a:lnSpc>
                <a:spcPct val="107000"/>
              </a:lnSpc>
              <a:spcBef>
                <a:spcPts val="0"/>
              </a:spcBef>
              <a:spcAft>
                <a:spcPts val="8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CNGBM 9601.01, Enclosure A, paragraph 3 requires a state to process an Informal Resolution Request within 180 days. It is in violation of the applicable regulation and statute to take more than 180 days to process an MEO complaint</a:t>
            </a:r>
          </a:p>
          <a:p>
            <a:pPr marL="0" indent="0">
              <a:buNone/>
            </a:pPr>
            <a:endParaRPr lang="en-US" dirty="0"/>
          </a:p>
        </p:txBody>
      </p:sp>
    </p:spTree>
    <p:extLst>
      <p:ext uri="{BB962C8B-B14F-4D97-AF65-F5344CB8AC3E}">
        <p14:creationId xmlns:p14="http://schemas.microsoft.com/office/powerpoint/2010/main" val="692881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4D0F0-61D6-42B7-BA38-E4A771C0EBBE}"/>
              </a:ext>
            </a:extLst>
          </p:cNvPr>
          <p:cNvSpPr>
            <a:spLocks noGrp="1"/>
          </p:cNvSpPr>
          <p:nvPr>
            <p:ph type="title"/>
          </p:nvPr>
        </p:nvSpPr>
        <p:spPr/>
        <p:txBody>
          <a:bodyPr/>
          <a:lstStyle/>
          <a:p>
            <a:r>
              <a:rPr lang="en-US" dirty="0"/>
              <a:t>mindset</a:t>
            </a:r>
          </a:p>
        </p:txBody>
      </p:sp>
      <p:sp>
        <p:nvSpPr>
          <p:cNvPr id="3" name="Content Placeholder 2">
            <a:extLst>
              <a:ext uri="{FF2B5EF4-FFF2-40B4-BE49-F238E27FC236}">
                <a16:creationId xmlns:a16="http://schemas.microsoft.com/office/drawing/2014/main" id="{EFA3911C-A12A-43BE-82B5-C579A3180DC3}"/>
              </a:ext>
            </a:extLst>
          </p:cNvPr>
          <p:cNvSpPr>
            <a:spLocks noGrp="1"/>
          </p:cNvSpPr>
          <p:nvPr>
            <p:ph idx="1"/>
          </p:nvPr>
        </p:nvSpPr>
        <p:spPr/>
        <p:txBody>
          <a:bodyPr vert="horz" lIns="91440" tIns="45720" rIns="91440" bIns="45720" rtlCol="0" anchor="t">
            <a:normAutofit fontScale="55000" lnSpcReduction="20000"/>
          </a:bodyPr>
          <a:lstStyle/>
          <a:p>
            <a:pPr marL="0" indent="0">
              <a:buNone/>
            </a:pPr>
            <a:r>
              <a:rPr lang="en-US" dirty="0"/>
              <a:t>Once your complaint is filed your agency will view you as an existential threat and will work to unsubstantiate your claims. The sooner you can comply with the state investigation and request an FFR the better. </a:t>
            </a:r>
          </a:p>
          <a:p>
            <a:pPr marL="0" indent="0">
              <a:buNone/>
            </a:pPr>
            <a:r>
              <a:rPr lang="en-US" dirty="0"/>
              <a:t>1. Alternative Dispute Resolution will only serve to waste time and draw the process out and not in your favor</a:t>
            </a:r>
          </a:p>
          <a:p>
            <a:pPr marL="0" indent="0">
              <a:buNone/>
            </a:pPr>
            <a:r>
              <a:rPr lang="en-US" dirty="0"/>
              <a:t>2. You will still have to do your military job, civilian job and continue to remain in compliance of all standards</a:t>
            </a:r>
          </a:p>
          <a:p>
            <a:pPr marL="0" indent="0">
              <a:buNone/>
            </a:pPr>
            <a:r>
              <a:rPr lang="en-US" dirty="0"/>
              <a:t>3. Do not expect to be given time to advance your claim</a:t>
            </a:r>
          </a:p>
          <a:p>
            <a:pPr marL="0" indent="0">
              <a:buNone/>
            </a:pPr>
            <a:r>
              <a:rPr lang="en-US" dirty="0"/>
              <a:t>4. You may notice incentives, bonuses and loan repayments stop</a:t>
            </a:r>
          </a:p>
          <a:p>
            <a:pPr marL="0" indent="0">
              <a:buNone/>
            </a:pPr>
            <a:r>
              <a:rPr lang="en-US" dirty="0"/>
              <a:t>5. You will not change anyone's mind; investigators will be selected based on their propensity to protect the agency, Attorney's will work to protect the agency and any attempt to slow you down should be viewed as a foil</a:t>
            </a:r>
          </a:p>
          <a:p>
            <a:pPr marL="0" indent="0">
              <a:buNone/>
            </a:pPr>
            <a:r>
              <a:rPr lang="en-US" dirty="0"/>
              <a:t>6. This process is not created to prevent discrimination nor is it a process created to provide complainants with substantiated allegations relief/remediation. This process only serves to document.</a:t>
            </a:r>
          </a:p>
          <a:p>
            <a:pPr marL="0" indent="0">
              <a:buNone/>
            </a:pPr>
            <a:r>
              <a:rPr lang="en-US" dirty="0"/>
              <a:t>7. An Attorney is your best form of remediation. If you cannot afford an Attorney, you will not be provided with one. At the very minimum begin saving so that you can have an attorney by the Hearing phase.</a:t>
            </a:r>
          </a:p>
          <a:p>
            <a:pPr marL="0" indent="0">
              <a:buNone/>
            </a:pPr>
            <a:r>
              <a:rPr lang="en-US" dirty="0"/>
              <a:t>8. While this is supposed to be a 180 day process, the agency can draw it out for 5 years. During this time you will have to remain compliant and maybe even reenlist.</a:t>
            </a:r>
          </a:p>
        </p:txBody>
      </p:sp>
    </p:spTree>
    <p:extLst>
      <p:ext uri="{BB962C8B-B14F-4D97-AF65-F5344CB8AC3E}">
        <p14:creationId xmlns:p14="http://schemas.microsoft.com/office/powerpoint/2010/main" val="1657632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67388-5AD9-4806-BC9A-9CBBA7156FDA}"/>
              </a:ext>
            </a:extLst>
          </p:cNvPr>
          <p:cNvSpPr>
            <a:spLocks noGrp="1"/>
          </p:cNvSpPr>
          <p:nvPr>
            <p:ph type="title"/>
          </p:nvPr>
        </p:nvSpPr>
        <p:spPr/>
        <p:txBody>
          <a:bodyPr/>
          <a:lstStyle/>
          <a:p>
            <a:r>
              <a:rPr lang="en-US" dirty="0"/>
              <a:t>Embarrassment </a:t>
            </a:r>
          </a:p>
        </p:txBody>
      </p:sp>
      <p:sp>
        <p:nvSpPr>
          <p:cNvPr id="3" name="Content Placeholder 2">
            <a:extLst>
              <a:ext uri="{FF2B5EF4-FFF2-40B4-BE49-F238E27FC236}">
                <a16:creationId xmlns:a16="http://schemas.microsoft.com/office/drawing/2014/main" id="{519EA616-8580-4E9C-B643-4A567B2D6EBD}"/>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dirty="0"/>
              <a:t>Your agency will not be motivated by justice, honor or integrity. The state level investigation will be used to mold the narrative and for leadership to circle their wagons. The most expeditious way to drive your case toward justice is through embarrassment and requesting FRR.</a:t>
            </a:r>
          </a:p>
          <a:p>
            <a:pPr marL="0" indent="0">
              <a:buNone/>
            </a:pPr>
            <a:r>
              <a:rPr lang="en-US" dirty="0"/>
              <a:t>1. It would be helpful if a concerned family member (parent or spouse) contacts the Governor advocating for you.</a:t>
            </a:r>
          </a:p>
          <a:p>
            <a:pPr marL="0" indent="0">
              <a:buNone/>
            </a:pPr>
            <a:r>
              <a:rPr lang="en-US" dirty="0"/>
              <a:t>2. Contact your State Representative and State Senator to inform them of the situation.</a:t>
            </a:r>
          </a:p>
          <a:p>
            <a:pPr marL="0" indent="0">
              <a:buNone/>
            </a:pPr>
            <a:r>
              <a:rPr lang="en-US" dirty="0"/>
              <a:t>3. Contact your members of Congress in both the Senate and the House of Representatives</a:t>
            </a:r>
          </a:p>
          <a:p>
            <a:pPr marL="0" indent="0">
              <a:buNone/>
            </a:pPr>
            <a:r>
              <a:rPr lang="en-US" dirty="0"/>
              <a:t>4. Contact the Chairs of the Armed Service Committees in both houses of Congress</a:t>
            </a:r>
          </a:p>
          <a:p>
            <a:pPr marL="0" indent="0">
              <a:buNone/>
            </a:pPr>
            <a:r>
              <a:rPr lang="en-US" dirty="0"/>
              <a:t>5. Find an advocate in the press/news media</a:t>
            </a:r>
          </a:p>
        </p:txBody>
      </p:sp>
    </p:spTree>
    <p:extLst>
      <p:ext uri="{BB962C8B-B14F-4D97-AF65-F5344CB8AC3E}">
        <p14:creationId xmlns:p14="http://schemas.microsoft.com/office/powerpoint/2010/main" val="1202676562"/>
      </p:ext>
    </p:extLst>
  </p:cSld>
  <p:clrMapOvr>
    <a:masterClrMapping/>
  </p:clrMapOvr>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emplate>Chronicle</Template>
  <TotalTime>79</TotalTime>
  <Words>3650</Words>
  <Application>Microsoft Office PowerPoint</Application>
  <PresentationFormat>Widescreen</PresentationFormat>
  <Paragraphs>101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ChronicleVTI</vt:lpstr>
      <vt:lpstr>NATIONAL GUARD DISCRIMINATION COMPLAINT PROCESS</vt:lpstr>
      <vt:lpstr>Disclaimer</vt:lpstr>
      <vt:lpstr>background</vt:lpstr>
      <vt:lpstr>CNGBM 9601.01, National Guard Discrimination Complaint Process. 25 April 2017 signed by COL Stephen Mizak USAF Director National Guard Equal Opportunity </vt:lpstr>
      <vt:lpstr>PowerPoint Presentation</vt:lpstr>
      <vt:lpstr>CNBGI 9601.01</vt:lpstr>
      <vt:lpstr>What Should happen</vt:lpstr>
      <vt:lpstr>mindset</vt:lpstr>
      <vt:lpstr>Embarrassment </vt:lpstr>
      <vt:lpstr>What will likely happen</vt:lpstr>
      <vt:lpstr>Additional failures and injustices to be Anticipated</vt:lpstr>
      <vt:lpstr>Ngb will give  the state another chance via a remand, then will issue an npr</vt:lpstr>
      <vt:lpstr>Legal Framework </vt:lpstr>
      <vt:lpstr>Pre-Text</vt:lpstr>
      <vt:lpstr>Mixed-motive</vt:lpstr>
      <vt:lpstr>Pre-Text Analysis </vt:lpstr>
      <vt:lpstr>Mixed-Motive Analysis</vt:lpstr>
      <vt:lpstr>Affirmative Defense</vt:lpstr>
      <vt:lpstr>Common errors the state will make which should be noted in your request for ffr</vt:lpstr>
      <vt:lpstr>A word on age</vt:lpstr>
      <vt:lpstr>Individuals who engage in unlawful discrimination</vt:lpstr>
      <vt:lpstr>Do not focus on punishing offenders </vt:lpstr>
      <vt:lpstr>The hearing</vt:lpstr>
      <vt:lpstr>AGENCY COMPLIANCE </vt:lpstr>
      <vt:lpstr>Exception to policy (ETP)</vt:lpstr>
      <vt:lpstr>Additional reading/Information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man from Nantucket</dc:creator>
  <cp:lastModifiedBy>gregory paulemon</cp:lastModifiedBy>
  <cp:revision>356</cp:revision>
  <dcterms:created xsi:type="dcterms:W3CDTF">2022-01-22T19:32:51Z</dcterms:created>
  <dcterms:modified xsi:type="dcterms:W3CDTF">2022-01-27T17:43:21Z</dcterms:modified>
</cp:coreProperties>
</file>